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EB Garamond"/>
      <p:regular r:id="rId37"/>
      <p:bold r:id="rId38"/>
      <p:italic r:id="rId39"/>
      <p:boldItalic r:id="rId40"/>
    </p:embeddedFon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20" Type="http://schemas.openxmlformats.org/officeDocument/2006/relationships/slide" Target="slides/slide16.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8.xml"/><Relationship Id="rId44" Type="http://schemas.openxmlformats.org/officeDocument/2006/relationships/font" Target="fonts/CenturyGothic-boldItalic.fntdata"/><Relationship Id="rId21" Type="http://schemas.openxmlformats.org/officeDocument/2006/relationships/slide" Target="slides/slide17.xml"/><Relationship Id="rId43" Type="http://schemas.openxmlformats.org/officeDocument/2006/relationships/font" Target="fonts/CenturyGothic-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EBGaramond-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EBGaramond-italic.fntdata"/><Relationship Id="rId16" Type="http://schemas.openxmlformats.org/officeDocument/2006/relationships/slide" Target="slides/slide12.xml"/><Relationship Id="rId38" Type="http://schemas.openxmlformats.org/officeDocument/2006/relationships/font" Target="fonts/EBGaramon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223d3d4a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223d3d4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f52ee08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f52ee0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223d3d4a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223d3d4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223d3d4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223d3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223d3d4a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223d3d4a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223d3d4a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223d3d4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f52ee08c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f52ee08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223d3d4a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223d3d4a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223d3d4a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223d3d4a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21fbe0e7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21fbe0e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f52ee08c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f52ee08c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f52ee08c3_1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f52ee08c3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1fbe0e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1fbe0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21fbe0e7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21fbe0e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21fbe0e7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1fbe0e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21fbe0e7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21fbe0e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21fbe0e7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21fbe0e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1fbe0e7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1fbe0e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21fbe0e7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21fbe0e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21fbe0e7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21fbe0e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f52ee08c3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f52ee08c3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1fbe0e7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1fbe0e7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21fbe0e7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21fbe0e7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21fbe0e7d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21fbe0e7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f52ee08c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f52ee08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223d3d4ab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223d3d4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223d3d4ab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223d3d4a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f52ee08c3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f52ee08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Culex Pipiens - Highest positive correlation of species</a:t>
            </a:r>
            <a:endParaRPr/>
          </a:p>
          <a:p>
            <a:pPr indent="0" lvl="0" marL="0" rtl="0" algn="l">
              <a:spcBef>
                <a:spcPts val="0"/>
              </a:spcBef>
              <a:spcAft>
                <a:spcPts val="0"/>
              </a:spcAft>
              <a:buNone/>
            </a:pPr>
            <a:r>
              <a:rPr lang="en-US"/>
              <a:t>Culex Restuans - Highest negative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f52ee08c3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f52ee08c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f52ee08c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f52ee08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4" name="Google Shape;14;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0" name="Google Shape;70;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1" name="Google Shape;71;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000"/>
              <a:buFont typeface="Arial"/>
              <a:buNone/>
              <a:defRPr b="0" i="0" sz="10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72" name="Google Shape;72;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Google Shape;73;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7" name="Google Shape;77;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marR="0" rtl="0" algn="l">
              <a:spcBef>
                <a:spcPts val="400"/>
              </a:spcBef>
              <a:spcAft>
                <a:spcPts val="0"/>
              </a:spcAft>
              <a:buClr>
                <a:schemeClr val="lt1"/>
              </a:buClr>
              <a:buSzPts val="2000"/>
              <a:buFont typeface="Arial"/>
              <a:buNone/>
              <a:defRPr b="0" i="0" sz="20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78" name="Google Shape;78;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9" name="Google Shape;79;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Google Shape;80;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83" name="Google Shape;8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84" name="Google Shape;84;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5" name="Google Shape;85;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lstStyle>
            <a:lvl1pPr indent="-228600" lvl="0" marL="457200" marR="0" rtl="0" algn="l">
              <a:spcBef>
                <a:spcPts val="400"/>
              </a:spcBef>
              <a:spcAft>
                <a:spcPts val="0"/>
              </a:spcAft>
              <a:buClr>
                <a:schemeClr val="lt1"/>
              </a:buClr>
              <a:buSzPts val="2000"/>
              <a:buFont typeface="Arial"/>
              <a:buNone/>
              <a:defRPr b="0" i="0" sz="20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6" name="Google Shape;86;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marR="0" rtl="0" algn="l">
              <a:spcBef>
                <a:spcPts val="400"/>
              </a:spcBef>
              <a:spcAft>
                <a:spcPts val="0"/>
              </a:spcAft>
              <a:buClr>
                <a:schemeClr val="lt1"/>
              </a:buClr>
              <a:buSzPts val="2000"/>
              <a:buFont typeface="Arial"/>
              <a:buNone/>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7" name="Google Shape;87;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8" name="Google Shape;88;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Google Shape;89;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2" name="Google Shape;92;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93" name="Google Shape;93;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4" name="Google Shape;94;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5" name="Google Shape;95;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96"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98" name="Google Shape;98;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a:p>
        </p:txBody>
      </p:sp>
      <p:sp>
        <p:nvSpPr>
          <p:cNvPr id="99" name="Google Shape;99;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0" name="Google Shape;100;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01" name="Google Shape;101;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102" name="Google Shape;102;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3" name="Google Shape;103;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Google Shape;104;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5" name="Shape 105"/>
        <p:cNvGrpSpPr/>
        <p:nvPr/>
      </p:nvGrpSpPr>
      <p:grpSpPr>
        <a:xfrm>
          <a:off x="0" y="0"/>
          <a:ext cx="0" cy="0"/>
          <a:chOff x="0" y="0"/>
          <a:chExt cx="0" cy="0"/>
        </a:xfrm>
      </p:grpSpPr>
      <p:sp>
        <p:nvSpPr>
          <p:cNvPr id="106" name="Google Shape;106;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7" name="Google Shape;107;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lstStyle>
            <a:lvl1pPr indent="-228600" lvl="0" marL="457200" marR="0" rtl="0" algn="l">
              <a:spcBef>
                <a:spcPts val="56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08" name="Google Shape;108;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109" name="Google Shape;109;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0" name="Google Shape;110;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1" name="Google Shape;111;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4" name="Google Shape;114;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15" name="Google Shape;115;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6" name="Google Shape;116;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7" name="Google Shape;117;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0" name="Google Shape;120;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1" name="Google Shape;121;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2" name="Google Shape;122;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3" name="Google Shape;123;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Clr>
                <a:schemeClr val="lt1"/>
              </a:buClr>
              <a:buSzPts val="4800"/>
              <a:buFont typeface="Century Gothic"/>
              <a:buNone/>
              <a:defRPr b="0" i="0" sz="4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9" name="Google Shape;19;p3"/>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lstStyle>
            <a:lvl1pPr lvl="0" marR="0" rtl="0" algn="ctr">
              <a:spcBef>
                <a:spcPts val="420"/>
              </a:spcBef>
              <a:spcAft>
                <a:spcPts val="0"/>
              </a:spcAft>
              <a:buClr>
                <a:schemeClr val="lt1"/>
              </a:buClr>
              <a:buSzPts val="2100"/>
              <a:buFont typeface="Arial"/>
              <a:buNone/>
              <a:defRPr b="0" i="0" sz="2100" u="none" cap="small" strike="noStrike">
                <a:solidFill>
                  <a:schemeClr val="lt1"/>
                </a:solidFill>
                <a:latin typeface="Century Gothic"/>
                <a:ea typeface="Century Gothic"/>
                <a:cs typeface="Century Gothic"/>
                <a:sym typeface="Century Gothic"/>
              </a:defRPr>
            </a:lvl1pPr>
            <a:lvl2pPr lvl="1" marR="0" rtl="0" algn="ctr">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lvl="2" marR="0" rtl="0" algn="ctr">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ctr">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lvl="4" marR="0" rtl="0" algn="ctr">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lvl="5" marR="0" rtl="0" algn="ctr">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6pPr>
            <a:lvl7pPr lvl="6" marR="0" rtl="0" algn="ctr">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7pPr>
            <a:lvl8pPr lvl="7" marR="0" rtl="0" algn="ctr">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8pPr>
            <a:lvl9pPr lvl="8" marR="0" rtl="0" algn="ctr">
              <a:spcBef>
                <a:spcPts val="600"/>
              </a:spcBef>
              <a:spcAft>
                <a:spcPts val="60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20" name="Google Shape;20;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Google Shape;21;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Google Shape;22;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lstStyle>
            <a:lvl1pPr lvl="0" marR="0" rtl="0" algn="r">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 name="Google Shape;25;p4"/>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lstStyle>
            <a:lvl1pPr indent="-228600" lvl="0" marL="457200" marR="0" rtl="0" algn="r">
              <a:spcBef>
                <a:spcPts val="400"/>
              </a:spcBef>
              <a:spcAft>
                <a:spcPts val="0"/>
              </a:spcAft>
              <a:buClr>
                <a:schemeClr val="lt1"/>
              </a:buClr>
              <a:buSzPts val="2000"/>
              <a:buFont typeface="Arial"/>
              <a:buNone/>
              <a:defRPr b="0" i="0" sz="20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400"/>
              <a:buFont typeface="Arial"/>
              <a:buNone/>
              <a:defRPr b="0" i="0" sz="1400" u="none" cap="small" strike="noStrike">
                <a:solidFill>
                  <a:schemeClr val="lt1"/>
                </a:solidFill>
                <a:latin typeface="Century Gothic"/>
                <a:ea typeface="Century Gothic"/>
                <a:cs typeface="Century Gothic"/>
                <a:sym typeface="Century Gothic"/>
              </a:defRPr>
            </a:lvl9pPr>
          </a:lstStyle>
          <a:p/>
        </p:txBody>
      </p:sp>
      <p:sp>
        <p:nvSpPr>
          <p:cNvPr id="26" name="Google Shape;26;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 name="Google Shape;27;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Google Shape;28;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1" name="Google Shape;31;p5"/>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lstStyle>
            <a:lvl1pPr indent="-342900" lvl="0" marL="457200" marR="0" rtl="0" algn="l">
              <a:spcBef>
                <a:spcPts val="36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32" name="Google Shape;32;p5"/>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lstStyle>
            <a:lvl1pPr indent="-342900" lvl="0" marL="457200" marR="0" rtl="0" algn="l">
              <a:spcBef>
                <a:spcPts val="36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33" name="Google Shape;33;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Google Shape;34;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 name="Google Shape;35;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8" name="Google Shape;38;p6"/>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lstStyle>
            <a:lvl1pPr indent="-228600" lvl="0" marL="457200" marR="0" rtl="0" algn="l">
              <a:spcBef>
                <a:spcPts val="560"/>
              </a:spcBef>
              <a:spcAft>
                <a:spcPts val="0"/>
              </a:spcAft>
              <a:buClr>
                <a:schemeClr val="lt1"/>
              </a:buClr>
              <a:buSzPts val="2800"/>
              <a:buFont typeface="Arial"/>
              <a:buNone/>
              <a:defRPr b="0" i="0" sz="28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2000"/>
              <a:buFont typeface="Arial"/>
              <a:buNone/>
              <a:defRPr b="1" i="0" sz="20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800"/>
              <a:buFont typeface="Arial"/>
              <a:buNone/>
              <a:defRPr b="1" i="0" sz="18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9pPr>
          </a:lstStyle>
          <a:p/>
        </p:txBody>
      </p:sp>
      <p:sp>
        <p:nvSpPr>
          <p:cNvPr id="39" name="Google Shape;39;p6"/>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lstStyle>
            <a:lvl1pPr indent="-342900" lvl="0" marL="457200" marR="0" rtl="0" algn="l">
              <a:spcBef>
                <a:spcPts val="36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40" name="Google Shape;40;p6"/>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lstStyle>
            <a:lvl1pPr indent="-228600" lvl="0" marL="457200" marR="0" rtl="0" algn="l">
              <a:spcBef>
                <a:spcPts val="560"/>
              </a:spcBef>
              <a:spcAft>
                <a:spcPts val="0"/>
              </a:spcAft>
              <a:buClr>
                <a:schemeClr val="lt1"/>
              </a:buClr>
              <a:buSzPts val="2800"/>
              <a:buFont typeface="Arial"/>
              <a:buNone/>
              <a:defRPr b="0" i="0" sz="28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2000"/>
              <a:buFont typeface="Arial"/>
              <a:buNone/>
              <a:defRPr b="1" i="0" sz="20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800"/>
              <a:buFont typeface="Arial"/>
              <a:buNone/>
              <a:defRPr b="1" i="0" sz="18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1600"/>
              <a:buFont typeface="Arial"/>
              <a:buNone/>
              <a:defRPr b="1" i="0" sz="1600" u="none" cap="small" strike="noStrike">
                <a:solidFill>
                  <a:schemeClr val="lt1"/>
                </a:solidFill>
                <a:latin typeface="Century Gothic"/>
                <a:ea typeface="Century Gothic"/>
                <a:cs typeface="Century Gothic"/>
                <a:sym typeface="Century Gothic"/>
              </a:defRPr>
            </a:lvl9pPr>
          </a:lstStyle>
          <a:p/>
        </p:txBody>
      </p:sp>
      <p:sp>
        <p:nvSpPr>
          <p:cNvPr id="41" name="Google Shape;41;p6"/>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lstStyle>
            <a:lvl1pPr indent="-342900" lvl="0" marL="457200" marR="0" rtl="0" algn="l">
              <a:spcBef>
                <a:spcPts val="36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42" name="Google Shape;42;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3" name="Google Shape;43;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4" name="Google Shape;44;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7" name="Google Shape;47;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8" name="Google Shape;48;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9" name="Google Shape;49;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2" name="Google Shape;52;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3" name="Google Shape;53;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6" name="Google Shape;56;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17500" lvl="5" marL="27432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6pPr>
            <a:lvl7pPr indent="-317500" lvl="6" marL="32004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7pPr>
            <a:lvl8pPr indent="-317500" lvl="7" marL="36576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8pPr>
            <a:lvl9pPr indent="-317500" lvl="8" marL="4114800" marR="0" rtl="0" algn="l">
              <a:spcBef>
                <a:spcPts val="600"/>
              </a:spcBef>
              <a:spcAft>
                <a:spcPts val="60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9pPr>
          </a:lstStyle>
          <a:p/>
        </p:txBody>
      </p:sp>
      <p:sp>
        <p:nvSpPr>
          <p:cNvPr id="57" name="Google Shape;57;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lstStyle>
            <a:lvl1pPr indent="-228600" lvl="0" marL="457200" marR="0" rtl="0" algn="l">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000"/>
              <a:buFont typeface="Arial"/>
              <a:buNone/>
              <a:defRPr b="0" i="0" sz="10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58" name="Google Shape;58;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Google Shape;59;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0" name="Google Shape;60;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3" name="Google Shape;63;p10"/>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64" name="Google Shape;64;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lstStyle>
            <a:lvl1pPr indent="-228600" lvl="0" marL="457200" marR="0" rtl="0" algn="l">
              <a:spcBef>
                <a:spcPts val="360"/>
              </a:spcBef>
              <a:spcAft>
                <a:spcPts val="0"/>
              </a:spcAft>
              <a:buClr>
                <a:schemeClr val="lt1"/>
              </a:buClr>
              <a:buSzPts val="1800"/>
              <a:buFont typeface="Arial"/>
              <a:buNone/>
              <a:defRPr b="0" i="0" sz="1800" u="none" cap="small" strike="noStrike">
                <a:solidFill>
                  <a:schemeClr val="lt1"/>
                </a:solidFill>
                <a:latin typeface="Century Gothic"/>
                <a:ea typeface="Century Gothic"/>
                <a:cs typeface="Century Gothic"/>
                <a:sym typeface="Century Gothic"/>
              </a:defRPr>
            </a:lvl1pPr>
            <a:lvl2pPr indent="-228600" lvl="1" marL="914400" marR="0" rtl="0" algn="l">
              <a:spcBef>
                <a:spcPts val="6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indent="-228600" lvl="2" marL="1371600" marR="0" rtl="0" algn="l">
              <a:spcBef>
                <a:spcPts val="600"/>
              </a:spcBef>
              <a:spcAft>
                <a:spcPts val="0"/>
              </a:spcAft>
              <a:buClr>
                <a:schemeClr val="lt1"/>
              </a:buClr>
              <a:buSzPts val="1000"/>
              <a:buFont typeface="Arial"/>
              <a:buNone/>
              <a:defRPr b="0" i="0" sz="1000" u="none" cap="small" strike="noStrike">
                <a:solidFill>
                  <a:schemeClr val="lt1"/>
                </a:solidFill>
                <a:latin typeface="Century Gothic"/>
                <a:ea typeface="Century Gothic"/>
                <a:cs typeface="Century Gothic"/>
                <a:sym typeface="Century Gothic"/>
              </a:defRPr>
            </a:lvl3pPr>
            <a:lvl4pPr indent="-228600" lvl="3" marL="18288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4pPr>
            <a:lvl5pPr indent="-228600" lvl="4" marL="22860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5pPr>
            <a:lvl6pPr indent="-228600" lvl="5" marL="27432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6pPr>
            <a:lvl7pPr indent="-228600" lvl="6" marL="32004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7pPr>
            <a:lvl8pPr indent="-228600" lvl="7" marL="3657600" marR="0" rtl="0" algn="l">
              <a:spcBef>
                <a:spcPts val="600"/>
              </a:spcBef>
              <a:spcAft>
                <a:spcPts val="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8pPr>
            <a:lvl9pPr indent="-228600" lvl="8" marL="4114800" marR="0" rtl="0" algn="l">
              <a:spcBef>
                <a:spcPts val="600"/>
              </a:spcBef>
              <a:spcAft>
                <a:spcPts val="600"/>
              </a:spcAft>
              <a:buClr>
                <a:schemeClr val="lt1"/>
              </a:buClr>
              <a:buSzPts val="900"/>
              <a:buFont typeface="Arial"/>
              <a:buNone/>
              <a:defRPr b="0" i="0" sz="900" u="none" cap="small" strike="noStrike">
                <a:solidFill>
                  <a:schemeClr val="lt1"/>
                </a:solidFill>
                <a:latin typeface="Century Gothic"/>
                <a:ea typeface="Century Gothic"/>
                <a:cs typeface="Century Gothic"/>
                <a:sym typeface="Century Gothic"/>
              </a:defRPr>
            </a:lvl9pPr>
          </a:lstStyle>
          <a:p/>
        </p:txBody>
      </p:sp>
      <p:sp>
        <p:nvSpPr>
          <p:cNvPr id="65" name="Google Shape;65;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Google Shape;66;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www.centralmosquitocontrol.com/resources/calculator"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3">
            <a:alphaModFix/>
          </a:blip>
          <a:srcRect b="0" l="0" r="0" t="0"/>
          <a:stretch/>
        </p:blipFill>
        <p:spPr>
          <a:xfrm>
            <a:off x="962526" y="0"/>
            <a:ext cx="10266947" cy="6858000"/>
          </a:xfrm>
          <a:prstGeom prst="rect">
            <a:avLst/>
          </a:prstGeom>
          <a:noFill/>
          <a:ln>
            <a:noFill/>
          </a:ln>
        </p:spPr>
      </p:pic>
      <p:sp>
        <p:nvSpPr>
          <p:cNvPr id="129" name="Google Shape;129;p19"/>
          <p:cNvSpPr txBox="1"/>
          <p:nvPr>
            <p:ph type="title"/>
          </p:nvPr>
        </p:nvSpPr>
        <p:spPr>
          <a:xfrm>
            <a:off x="1141413" y="1676400"/>
            <a:ext cx="9905998" cy="9905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82D34"/>
              </a:buClr>
              <a:buSzPts val="3200"/>
              <a:buFont typeface="Century Gothic"/>
              <a:buNone/>
            </a:pPr>
            <a:r>
              <a:rPr b="1" i="0" lang="en-US" sz="3200" u="none" cap="none" strike="noStrike">
                <a:solidFill>
                  <a:srgbClr val="282D34"/>
                </a:solidFill>
                <a:latin typeface="Century Gothic"/>
                <a:ea typeface="Century Gothic"/>
                <a:cs typeface="Century Gothic"/>
                <a:sym typeface="Century Gothic"/>
              </a:rPr>
              <a:t>WEST NILE EPIDEMIC IN CHICAGO</a:t>
            </a:r>
            <a:endParaRPr b="1" i="0" sz="3200" u="none" cap="none" strike="noStrike">
              <a:solidFill>
                <a:srgbClr val="282D34"/>
              </a:solidFill>
              <a:latin typeface="Century Gothic"/>
              <a:ea typeface="Century Gothic"/>
              <a:cs typeface="Century Gothic"/>
              <a:sym typeface="Century Gothic"/>
            </a:endParaRPr>
          </a:p>
          <a:p>
            <a:pPr indent="0" lvl="0" marL="285750" rtl="0" algn="ctr">
              <a:spcBef>
                <a:spcPts val="0"/>
              </a:spcBef>
              <a:spcAft>
                <a:spcPts val="0"/>
              </a:spcAft>
              <a:buNone/>
            </a:pPr>
            <a:r>
              <a:rPr b="1" lang="en-US" sz="2000" cap="small">
                <a:solidFill>
                  <a:srgbClr val="282D34"/>
                </a:solidFill>
              </a:rPr>
              <a:t>Data analysis from Windy City Saints, INC.</a:t>
            </a:r>
            <a:endParaRPr b="1">
              <a:solidFill>
                <a:srgbClr val="282D34"/>
              </a:solidFill>
            </a:endParaRPr>
          </a:p>
        </p:txBody>
      </p:sp>
      <p:sp>
        <p:nvSpPr>
          <p:cNvPr id="130" name="Google Shape;130;p19"/>
          <p:cNvSpPr txBox="1"/>
          <p:nvPr>
            <p:ph idx="1" type="body"/>
          </p:nvPr>
        </p:nvSpPr>
        <p:spPr>
          <a:xfrm>
            <a:off x="1141425" y="2667000"/>
            <a:ext cx="9906000" cy="2145600"/>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1000"/>
              </a:spcBef>
              <a:spcAft>
                <a:spcPts val="0"/>
              </a:spcAft>
              <a:buClr>
                <a:schemeClr val="lt1"/>
              </a:buClr>
              <a:buSzPts val="2000"/>
              <a:buFont typeface="Arial"/>
              <a:buChar char="•"/>
            </a:pPr>
            <a:r>
              <a:rPr b="1" i="0" lang="en-US" sz="2000" u="none" cap="small" strike="noStrike">
                <a:solidFill>
                  <a:srgbClr val="282D34"/>
                </a:solidFill>
                <a:latin typeface="Century Gothic"/>
                <a:ea typeface="Century Gothic"/>
                <a:cs typeface="Century Gothic"/>
                <a:sym typeface="Century Gothic"/>
              </a:rPr>
              <a:t>Omar Carr – Public Relations/Data Analyst</a:t>
            </a:r>
            <a:endParaRPr/>
          </a:p>
          <a:p>
            <a:pPr indent="-285750" lvl="0" marL="285750" marR="0" rtl="0" algn="l">
              <a:spcBef>
                <a:spcPts val="1000"/>
              </a:spcBef>
              <a:spcAft>
                <a:spcPts val="0"/>
              </a:spcAft>
              <a:buClr>
                <a:schemeClr val="lt1"/>
              </a:buClr>
              <a:buSzPts val="2000"/>
              <a:buFont typeface="Arial"/>
              <a:buChar char="•"/>
            </a:pPr>
            <a:r>
              <a:rPr b="1" lang="en-US">
                <a:solidFill>
                  <a:srgbClr val="282D34"/>
                </a:solidFill>
              </a:rPr>
              <a:t>Dr. </a:t>
            </a:r>
            <a:r>
              <a:rPr b="1" i="0" lang="en-US" sz="2000" u="none" cap="small" strike="noStrike">
                <a:solidFill>
                  <a:srgbClr val="282D34"/>
                </a:solidFill>
                <a:latin typeface="Century Gothic"/>
                <a:ea typeface="Century Gothic"/>
                <a:cs typeface="Century Gothic"/>
                <a:sym typeface="Century Gothic"/>
              </a:rPr>
              <a:t>Richard Mason – Data Scientist</a:t>
            </a:r>
            <a:endParaRPr b="1">
              <a:solidFill>
                <a:srgbClr val="282D34"/>
              </a:solidFill>
            </a:endParaRPr>
          </a:p>
          <a:p>
            <a:pPr indent="-285750" lvl="0" marL="285750" marR="0" rtl="0" algn="l">
              <a:spcBef>
                <a:spcPts val="1000"/>
              </a:spcBef>
              <a:spcAft>
                <a:spcPts val="0"/>
              </a:spcAft>
              <a:buClr>
                <a:schemeClr val="lt1"/>
              </a:buClr>
              <a:buSzPts val="2000"/>
              <a:buFont typeface="Arial"/>
              <a:buChar char="•"/>
            </a:pPr>
            <a:r>
              <a:rPr b="1" lang="en-US">
                <a:solidFill>
                  <a:srgbClr val="282D34"/>
                </a:solidFill>
              </a:rPr>
              <a:t>Dr. </a:t>
            </a:r>
            <a:r>
              <a:rPr b="1" lang="en-US">
                <a:solidFill>
                  <a:srgbClr val="282D34"/>
                </a:solidFill>
              </a:rPr>
              <a:t>Susan Mensah – Data Scientist</a:t>
            </a:r>
            <a:endParaRPr b="1">
              <a:solidFill>
                <a:srgbClr val="282D34"/>
              </a:solidFill>
            </a:endParaRPr>
          </a:p>
          <a:p>
            <a:pPr indent="-285750" lvl="0" marL="285750" marR="0" rtl="0" algn="l">
              <a:spcBef>
                <a:spcPts val="1000"/>
              </a:spcBef>
              <a:spcAft>
                <a:spcPts val="0"/>
              </a:spcAft>
              <a:buClr>
                <a:schemeClr val="lt1"/>
              </a:buClr>
              <a:buSzPts val="2000"/>
              <a:buFont typeface="Arial"/>
              <a:buChar char="•"/>
            </a:pPr>
            <a:r>
              <a:rPr b="1" lang="en-US">
                <a:solidFill>
                  <a:srgbClr val="282D34"/>
                </a:solidFill>
              </a:rPr>
              <a:t>Dr. Jake Peavy – Data Scientist (CEO &amp; Founder)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1141425" y="609600"/>
            <a:ext cx="9906000" cy="12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Train Data</a:t>
            </a:r>
            <a:endParaRPr/>
          </a:p>
        </p:txBody>
      </p:sp>
      <p:sp>
        <p:nvSpPr>
          <p:cNvPr id="193" name="Google Shape;193;p28"/>
          <p:cNvSpPr txBox="1"/>
          <p:nvPr>
            <p:ph idx="1" type="body"/>
          </p:nvPr>
        </p:nvSpPr>
        <p:spPr>
          <a:xfrm>
            <a:off x="1141400" y="1863350"/>
            <a:ext cx="4298700" cy="39279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sp>
        <p:nvSpPr>
          <p:cNvPr id="194" name="Google Shape;194;p28"/>
          <p:cNvSpPr txBox="1"/>
          <p:nvPr>
            <p:ph idx="2" type="body"/>
          </p:nvPr>
        </p:nvSpPr>
        <p:spPr>
          <a:xfrm>
            <a:off x="7716575" y="1863300"/>
            <a:ext cx="3549600" cy="43212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sz="2800"/>
              <a:t>This shows that increase in number of mosquitos in an area results in increase in presence of  West Nile Virus </a:t>
            </a:r>
            <a:endParaRPr sz="2800"/>
          </a:p>
        </p:txBody>
      </p:sp>
      <p:pic>
        <p:nvPicPr>
          <p:cNvPr id="195" name="Google Shape;195;p28"/>
          <p:cNvPicPr preferRelativeResize="0"/>
          <p:nvPr/>
        </p:nvPicPr>
        <p:blipFill rotWithShape="1">
          <a:blip r:embed="rId3">
            <a:alphaModFix/>
          </a:blip>
          <a:srcRect b="21167" l="19126" r="50513" t="26073"/>
          <a:stretch/>
        </p:blipFill>
        <p:spPr>
          <a:xfrm>
            <a:off x="1003250" y="1651175"/>
            <a:ext cx="6597599" cy="4910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9"/>
          <p:cNvSpPr txBox="1"/>
          <p:nvPr>
            <p:ph idx="1" type="body"/>
          </p:nvPr>
        </p:nvSpPr>
        <p:spPr>
          <a:xfrm>
            <a:off x="1141413" y="2666999"/>
            <a:ext cx="9906000" cy="3124200"/>
          </a:xfrm>
          <a:prstGeom prst="rect">
            <a:avLst/>
          </a:prstGeom>
        </p:spPr>
        <p:txBody>
          <a:bodyPr anchorCtr="0" anchor="ctr" bIns="45700" lIns="91425" spcFirstLastPara="1" rIns="91425" wrap="square" tIns="45700">
            <a:noAutofit/>
          </a:bodyPr>
          <a:lstStyle/>
          <a:p>
            <a:pPr indent="0" lvl="0" marL="0" rtl="0" algn="l">
              <a:spcBef>
                <a:spcPts val="400"/>
              </a:spcBef>
              <a:spcAft>
                <a:spcPts val="600"/>
              </a:spcAft>
              <a:buNone/>
            </a:pPr>
            <a:r>
              <a:t/>
            </a:r>
            <a:endParaRPr/>
          </a:p>
        </p:txBody>
      </p:sp>
      <p:pic>
        <p:nvPicPr>
          <p:cNvPr id="202" name="Google Shape;202;p2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1141425" y="609600"/>
            <a:ext cx="9906000" cy="126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Base Model</a:t>
            </a:r>
            <a:endParaRPr/>
          </a:p>
        </p:txBody>
      </p:sp>
      <p:sp>
        <p:nvSpPr>
          <p:cNvPr id="208" name="Google Shape;208;p30"/>
          <p:cNvSpPr txBox="1"/>
          <p:nvPr>
            <p:ph idx="1" type="body"/>
          </p:nvPr>
        </p:nvSpPr>
        <p:spPr>
          <a:xfrm>
            <a:off x="1592450" y="1874400"/>
            <a:ext cx="9174300" cy="36453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sz="2400"/>
              <a:t>Dropping Address details since they all point to logitude and lattitude. </a:t>
            </a:r>
            <a:endParaRPr sz="2400"/>
          </a:p>
          <a:p>
            <a:pPr indent="0" lvl="0" marL="0" rtl="0" algn="l">
              <a:spcBef>
                <a:spcPts val="600"/>
              </a:spcBef>
              <a:spcAft>
                <a:spcPts val="0"/>
              </a:spcAft>
              <a:buNone/>
            </a:pPr>
            <a:r>
              <a:t/>
            </a:r>
            <a:endParaRPr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Clr>
                <a:schemeClr val="dk1"/>
              </a:buClr>
              <a:buSzPts val="1100"/>
              <a:buFont typeface="Arial"/>
              <a:buNone/>
            </a:pPr>
            <a:r>
              <a:rPr lang="en-US" sz="2400"/>
              <a:t>Score with a logistic base model on the training data.</a:t>
            </a:r>
            <a:endParaRPr sz="2400"/>
          </a:p>
          <a:p>
            <a:pPr indent="0" lvl="0" marL="0" rtl="0" algn="l">
              <a:spcBef>
                <a:spcPts val="600"/>
              </a:spcBef>
              <a:spcAft>
                <a:spcPts val="0"/>
              </a:spcAft>
              <a:buClr>
                <a:schemeClr val="dk1"/>
              </a:buClr>
              <a:buSzPts val="1100"/>
              <a:buFont typeface="Arial"/>
              <a:buNone/>
            </a:pPr>
            <a:r>
              <a:rPr lang="en-US" sz="2000"/>
              <a:t>Training Score: 	</a:t>
            </a:r>
            <a:r>
              <a:rPr lang="en-US" sz="2000" cap="none">
                <a:solidFill>
                  <a:schemeClr val="dk1"/>
                </a:solidFill>
                <a:highlight>
                  <a:srgbClr val="FFFFFF"/>
                </a:highlight>
                <a:latin typeface="Arial"/>
                <a:ea typeface="Arial"/>
                <a:cs typeface="Arial"/>
                <a:sym typeface="Arial"/>
              </a:rPr>
              <a:t>0.9484706180987434 </a:t>
            </a:r>
            <a:endParaRPr sz="2000"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600"/>
              </a:spcAft>
              <a:buNone/>
            </a:pPr>
            <a:r>
              <a:rPr lang="en-US" sz="2000"/>
              <a:t>Testing Score:	 </a:t>
            </a:r>
            <a:r>
              <a:rPr lang="en-US" sz="2000" cap="none">
                <a:solidFill>
                  <a:schemeClr val="dk1"/>
                </a:solidFill>
                <a:highlight>
                  <a:srgbClr val="FFFFFF"/>
                </a:highlight>
                <a:latin typeface="Arial"/>
                <a:ea typeface="Arial"/>
                <a:cs typeface="Arial"/>
                <a:sym typeface="Arial"/>
              </a:rPr>
              <a:t>0.9467072706509326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ctrTitle"/>
          </p:nvPr>
        </p:nvSpPr>
        <p:spPr>
          <a:xfrm>
            <a:off x="1751000" y="551726"/>
            <a:ext cx="8676300" cy="1002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Weather Data</a:t>
            </a:r>
            <a:endParaRPr/>
          </a:p>
        </p:txBody>
      </p:sp>
      <p:sp>
        <p:nvSpPr>
          <p:cNvPr id="214" name="Google Shape;214;p31"/>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215" name="Google Shape;215;p31"/>
          <p:cNvPicPr preferRelativeResize="0"/>
          <p:nvPr/>
        </p:nvPicPr>
        <p:blipFill rotWithShape="1">
          <a:blip r:embed="rId3">
            <a:alphaModFix/>
          </a:blip>
          <a:srcRect b="5213" l="19280" r="11887" t="22375"/>
          <a:stretch/>
        </p:blipFill>
        <p:spPr>
          <a:xfrm>
            <a:off x="1581975" y="1554625"/>
            <a:ext cx="9473627" cy="509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Cleaning </a:t>
            </a:r>
            <a:endParaRPr/>
          </a:p>
        </p:txBody>
      </p:sp>
      <p:sp>
        <p:nvSpPr>
          <p:cNvPr id="221" name="Google Shape;221;p32"/>
          <p:cNvSpPr txBox="1"/>
          <p:nvPr>
            <p:ph idx="1" type="body"/>
          </p:nvPr>
        </p:nvSpPr>
        <p:spPr>
          <a:xfrm>
            <a:off x="1141413" y="2178424"/>
            <a:ext cx="9906000" cy="3124200"/>
          </a:xfrm>
          <a:prstGeom prst="rect">
            <a:avLst/>
          </a:prstGeom>
        </p:spPr>
        <p:txBody>
          <a:bodyPr anchorCtr="0" anchor="ctr" bIns="45700" lIns="91425" spcFirstLastPara="1" rIns="91425" wrap="square" tIns="45700">
            <a:noAutofit/>
          </a:bodyPr>
          <a:lstStyle/>
          <a:p>
            <a:pPr indent="0" lvl="0" marL="0" rtl="0" algn="l">
              <a:spcBef>
                <a:spcPts val="400"/>
              </a:spcBef>
              <a:spcAft>
                <a:spcPts val="0"/>
              </a:spcAft>
              <a:buClr>
                <a:schemeClr val="dk1"/>
              </a:buClr>
              <a:buSzPts val="1100"/>
              <a:buFont typeface="Arial"/>
              <a:buNone/>
            </a:pPr>
            <a:r>
              <a:rPr lang="en-US" sz="2400"/>
              <a:t>We are dropping the following columns:</a:t>
            </a:r>
            <a:endParaRPr sz="2400"/>
          </a:p>
          <a:p>
            <a:pPr indent="0" lvl="0" marL="0" rtl="0" algn="l">
              <a:spcBef>
                <a:spcPts val="600"/>
              </a:spcBef>
              <a:spcAft>
                <a:spcPts val="0"/>
              </a:spcAft>
              <a:buClr>
                <a:schemeClr val="dk1"/>
              </a:buClr>
              <a:buSzPts val="1100"/>
              <a:buFont typeface="Arial"/>
              <a:buNone/>
            </a:pPr>
            <a:r>
              <a:rPr lang="en-US" sz="2400"/>
              <a:t>'Sunrise', 'Sunset', 'CodeSum' - They provide no real values to our model.</a:t>
            </a:r>
            <a:endParaRPr sz="2400"/>
          </a:p>
          <a:p>
            <a:pPr indent="0" lvl="0" marL="0" rtl="0" algn="l">
              <a:spcBef>
                <a:spcPts val="600"/>
              </a:spcBef>
              <a:spcAft>
                <a:spcPts val="0"/>
              </a:spcAft>
              <a:buClr>
                <a:schemeClr val="dk1"/>
              </a:buClr>
              <a:buSzPts val="1100"/>
              <a:buFont typeface="Arial"/>
              <a:buNone/>
            </a:pPr>
            <a:r>
              <a:rPr lang="en-US" sz="2400"/>
              <a:t>'Water1'- since its the same for all</a:t>
            </a:r>
            <a:endParaRPr sz="2400"/>
          </a:p>
          <a:p>
            <a:pPr indent="0" lvl="0" marL="0" rtl="0" algn="l">
              <a:spcBef>
                <a:spcPts val="600"/>
              </a:spcBef>
              <a:spcAft>
                <a:spcPts val="0"/>
              </a:spcAft>
              <a:buClr>
                <a:schemeClr val="dk1"/>
              </a:buClr>
              <a:buSzPts val="1100"/>
              <a:buFont typeface="Arial"/>
              <a:buNone/>
            </a:pPr>
            <a:r>
              <a:rPr lang="en-US" sz="2400"/>
              <a:t>‘'Depart', 'Depth', 'SnowFall'- these values are consistently missing/Trace for one station</a:t>
            </a:r>
            <a:endParaRPr sz="2400"/>
          </a:p>
          <a:p>
            <a:pPr indent="0" lvl="0" marL="0" rtl="0" algn="l">
              <a:spcBef>
                <a:spcPts val="600"/>
              </a:spcBef>
              <a:spcAft>
                <a:spcPts val="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Cleaning Process Cont’d</a:t>
            </a:r>
            <a:endParaRPr/>
          </a:p>
        </p:txBody>
      </p:sp>
      <p:sp>
        <p:nvSpPr>
          <p:cNvPr id="227" name="Google Shape;227;p33"/>
          <p:cNvSpPr txBox="1"/>
          <p:nvPr>
            <p:ph idx="1" type="body"/>
          </p:nvPr>
        </p:nvSpPr>
        <p:spPr>
          <a:xfrm>
            <a:off x="1141425" y="2091525"/>
            <a:ext cx="9906000" cy="39447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3000" cap="none">
                <a:solidFill>
                  <a:srgbClr val="F6F6F6"/>
                </a:solidFill>
                <a:latin typeface="EB Garamond"/>
                <a:ea typeface="EB Garamond"/>
                <a:cs typeface="EB Garamond"/>
                <a:sym typeface="EB Garamond"/>
              </a:rPr>
              <a:t>Since our testing data does not include the number of </a:t>
            </a:r>
            <a:r>
              <a:rPr b="1" lang="en-US" sz="3000" cap="none">
                <a:solidFill>
                  <a:srgbClr val="F6F6F6"/>
                </a:solidFill>
                <a:latin typeface="EB Garamond"/>
                <a:ea typeface="EB Garamond"/>
                <a:cs typeface="EB Garamond"/>
                <a:sym typeface="EB Garamond"/>
              </a:rPr>
              <a:t>mosquitos</a:t>
            </a:r>
            <a:r>
              <a:rPr b="1" lang="en-US" sz="3000" cap="none">
                <a:solidFill>
                  <a:srgbClr val="F6F6F6"/>
                </a:solidFill>
                <a:latin typeface="EB Garamond"/>
                <a:ea typeface="EB Garamond"/>
                <a:cs typeface="EB Garamond"/>
                <a:sym typeface="EB Garamond"/>
              </a:rPr>
              <a:t>.  We will be using our combined training and weather data to build a model that predicts the number of mosquitos which we will use on our test data. After we have corresponding values for our datasets then we will predict the Presence of West Nile Virus.</a:t>
            </a:r>
            <a:endParaRPr b="1" sz="3000" cap="none">
              <a:solidFill>
                <a:srgbClr val="F6F6F6"/>
              </a:solidFill>
              <a:latin typeface="EB Garamond"/>
              <a:ea typeface="EB Garamond"/>
              <a:cs typeface="EB Garamond"/>
              <a:sym typeface="EB Garamond"/>
            </a:endParaRPr>
          </a:p>
          <a:p>
            <a:pPr indent="0" lvl="0" marL="0" rtl="0" algn="l">
              <a:spcBef>
                <a:spcPts val="400"/>
              </a:spcBef>
              <a:spcAft>
                <a:spcPts val="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ctrTitle"/>
          </p:nvPr>
        </p:nvSpPr>
        <p:spPr>
          <a:xfrm>
            <a:off x="1751012" y="609601"/>
            <a:ext cx="8676300" cy="320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233" name="Google Shape;233;p34"/>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234" name="Google Shape;234;p34"/>
          <p:cNvPicPr preferRelativeResize="0"/>
          <p:nvPr/>
        </p:nvPicPr>
        <p:blipFill>
          <a:blip r:embed="rId3">
            <a:alphaModFix/>
          </a:blip>
          <a:stretch>
            <a:fillRect/>
          </a:stretch>
        </p:blipFill>
        <p:spPr>
          <a:xfrm>
            <a:off x="0" y="-2364412"/>
            <a:ext cx="12334651" cy="9222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1141425" y="609600"/>
            <a:ext cx="9906000" cy="126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Modeling with combined data to predict number of mosquitos</a:t>
            </a:r>
            <a:endParaRPr/>
          </a:p>
        </p:txBody>
      </p:sp>
      <p:sp>
        <p:nvSpPr>
          <p:cNvPr id="240" name="Google Shape;240;p35"/>
          <p:cNvSpPr txBox="1"/>
          <p:nvPr>
            <p:ph idx="1" type="body"/>
          </p:nvPr>
        </p:nvSpPr>
        <p:spPr>
          <a:xfrm>
            <a:off x="1141400" y="2145800"/>
            <a:ext cx="4873800" cy="36453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sz="2400"/>
              <a:t>After </a:t>
            </a:r>
            <a:r>
              <a:rPr lang="en-US" sz="2400"/>
              <a:t>Dropping  some variables</a:t>
            </a:r>
            <a:endParaRPr sz="2400"/>
          </a:p>
          <a:p>
            <a:pPr indent="0" lvl="0" marL="0" rtl="0" algn="l">
              <a:spcBef>
                <a:spcPts val="600"/>
              </a:spcBef>
              <a:spcAft>
                <a:spcPts val="0"/>
              </a:spcAft>
              <a:buNone/>
            </a:pPr>
            <a:r>
              <a:t/>
            </a:r>
            <a:endParaRPr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rPr lang="en-US" sz="2400"/>
              <a:t>Score with a logistic model on the combined data.</a:t>
            </a:r>
            <a:endParaRPr sz="2400"/>
          </a:p>
          <a:p>
            <a:pPr indent="0" lvl="0" marL="0" rtl="0" algn="l">
              <a:spcBef>
                <a:spcPts val="600"/>
              </a:spcBef>
              <a:spcAft>
                <a:spcPts val="0"/>
              </a:spcAft>
              <a:buNone/>
            </a:pPr>
            <a:r>
              <a:rPr lang="en-US" sz="2000"/>
              <a:t>Training Score: 	</a:t>
            </a:r>
            <a:r>
              <a:rPr lang="en-US" sz="2000" cap="none">
                <a:solidFill>
                  <a:schemeClr val="dk1"/>
                </a:solidFill>
                <a:highlight>
                  <a:srgbClr val="FFFFFF"/>
                </a:highlight>
                <a:latin typeface="Arial"/>
                <a:ea typeface="Arial"/>
                <a:cs typeface="Arial"/>
                <a:sym typeface="Arial"/>
              </a:rPr>
              <a:t>0.2943080144679231</a:t>
            </a:r>
            <a:endParaRPr sz="2000"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t/>
            </a:r>
            <a:endParaRPr sz="1050" cap="none">
              <a:solidFill>
                <a:schemeClr val="dk1"/>
              </a:solidFill>
              <a:highlight>
                <a:srgbClr val="FFFFFF"/>
              </a:highlight>
              <a:latin typeface="Arial"/>
              <a:ea typeface="Arial"/>
              <a:cs typeface="Arial"/>
              <a:sym typeface="Arial"/>
            </a:endParaRPr>
          </a:p>
          <a:p>
            <a:pPr indent="0" lvl="0" marL="0" rtl="0" algn="l">
              <a:spcBef>
                <a:spcPts val="600"/>
              </a:spcBef>
              <a:spcAft>
                <a:spcPts val="600"/>
              </a:spcAft>
              <a:buNone/>
            </a:pPr>
            <a:r>
              <a:rPr lang="en-US" sz="2000" cap="none">
                <a:solidFill>
                  <a:schemeClr val="dk1"/>
                </a:solidFill>
                <a:highlight>
                  <a:srgbClr val="FFFFFF"/>
                </a:highlight>
                <a:latin typeface="Arial"/>
                <a:ea typeface="Arial"/>
                <a:cs typeface="Arial"/>
                <a:sym typeface="Arial"/>
              </a:rPr>
              <a:t> </a:t>
            </a:r>
            <a:r>
              <a:rPr lang="en-US" sz="2000"/>
              <a:t>Testing Score:	</a:t>
            </a:r>
            <a:r>
              <a:rPr lang="en-US" sz="2000" cap="none">
                <a:solidFill>
                  <a:schemeClr val="dk1"/>
                </a:solidFill>
                <a:highlight>
                  <a:srgbClr val="FFFFFF"/>
                </a:highlight>
                <a:latin typeface="Arial"/>
                <a:ea typeface="Arial"/>
                <a:cs typeface="Arial"/>
                <a:sym typeface="Arial"/>
              </a:rPr>
              <a:t>0.2906910336950314</a:t>
            </a:r>
            <a:endParaRPr sz="2000"/>
          </a:p>
        </p:txBody>
      </p:sp>
      <p:sp>
        <p:nvSpPr>
          <p:cNvPr id="241" name="Google Shape;241;p35"/>
          <p:cNvSpPr txBox="1"/>
          <p:nvPr>
            <p:ph idx="2" type="body"/>
          </p:nvPr>
        </p:nvSpPr>
        <p:spPr>
          <a:xfrm>
            <a:off x="6170600" y="3372425"/>
            <a:ext cx="5428500" cy="23424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sz="2400"/>
              <a:t>Score with a gradient boosting model on the training data.</a:t>
            </a:r>
            <a:endParaRPr sz="2400"/>
          </a:p>
          <a:p>
            <a:pPr indent="0" lvl="0" marL="0" rtl="0" algn="l">
              <a:spcBef>
                <a:spcPts val="600"/>
              </a:spcBef>
              <a:spcAft>
                <a:spcPts val="0"/>
              </a:spcAft>
              <a:buNone/>
            </a:pPr>
            <a:r>
              <a:rPr lang="en-US" sz="2000"/>
              <a:t>Training Score: 	</a:t>
            </a:r>
            <a:r>
              <a:rPr lang="en-US" sz="2000" cap="none">
                <a:solidFill>
                  <a:schemeClr val="dk1"/>
                </a:solidFill>
                <a:highlight>
                  <a:srgbClr val="FFFFFF"/>
                </a:highlight>
                <a:latin typeface="Arial"/>
                <a:ea typeface="Arial"/>
                <a:cs typeface="Arial"/>
                <a:sym typeface="Arial"/>
              </a:rPr>
              <a:t>0.4719208071578146 </a:t>
            </a:r>
            <a:endParaRPr sz="2000"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t/>
            </a:r>
            <a:endParaRPr sz="2000"/>
          </a:p>
          <a:p>
            <a:pPr indent="0" lvl="0" marL="0" rtl="0" algn="l">
              <a:spcBef>
                <a:spcPts val="600"/>
              </a:spcBef>
              <a:spcAft>
                <a:spcPts val="600"/>
              </a:spcAft>
              <a:buNone/>
            </a:pPr>
            <a:r>
              <a:rPr lang="en-US" sz="2000"/>
              <a:t>Testing Score:	</a:t>
            </a:r>
            <a:r>
              <a:rPr lang="en-US" sz="2000" cap="none">
                <a:solidFill>
                  <a:schemeClr val="dk1"/>
                </a:solidFill>
                <a:highlight>
                  <a:srgbClr val="FFFFFF"/>
                </a:highlight>
                <a:latin typeface="Arial"/>
                <a:ea typeface="Arial"/>
                <a:cs typeface="Arial"/>
                <a:sym typeface="Arial"/>
              </a:rPr>
              <a:t>0.2967827907862174</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1141425" y="609600"/>
            <a:ext cx="9906000" cy="126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Modeling with kaggle data</a:t>
            </a:r>
            <a:endParaRPr/>
          </a:p>
        </p:txBody>
      </p:sp>
      <p:sp>
        <p:nvSpPr>
          <p:cNvPr id="247" name="Google Shape;247;p36"/>
          <p:cNvSpPr txBox="1"/>
          <p:nvPr>
            <p:ph idx="1" type="body"/>
          </p:nvPr>
        </p:nvSpPr>
        <p:spPr>
          <a:xfrm>
            <a:off x="1050925" y="1927650"/>
            <a:ext cx="4873800" cy="25545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sz="2400"/>
              <a:t>S</a:t>
            </a:r>
            <a:r>
              <a:rPr lang="en-US" sz="2400"/>
              <a:t>core with a logistic model on the kaggle data.</a:t>
            </a:r>
            <a:endParaRPr sz="2400"/>
          </a:p>
          <a:p>
            <a:pPr indent="0" lvl="0" marL="0" rtl="0" algn="l">
              <a:spcBef>
                <a:spcPts val="600"/>
              </a:spcBef>
              <a:spcAft>
                <a:spcPts val="0"/>
              </a:spcAft>
              <a:buNone/>
            </a:pPr>
            <a:r>
              <a:rPr lang="en-US" sz="2000"/>
              <a:t>Training Score: 	</a:t>
            </a:r>
            <a:r>
              <a:rPr lang="en-US" sz="2000" cap="none">
                <a:solidFill>
                  <a:schemeClr val="dk1"/>
                </a:solidFill>
                <a:highlight>
                  <a:srgbClr val="FFFFFF"/>
                </a:highlight>
                <a:latin typeface="Arial"/>
                <a:ea typeface="Arial"/>
                <a:cs typeface="Arial"/>
                <a:sym typeface="Arial"/>
              </a:rPr>
              <a:t>0.9475220508915541</a:t>
            </a:r>
            <a:endParaRPr sz="2000"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t/>
            </a:r>
            <a:endParaRPr sz="1050" cap="none">
              <a:solidFill>
                <a:schemeClr val="dk1"/>
              </a:solidFill>
              <a:highlight>
                <a:srgbClr val="FFFFFF"/>
              </a:highlight>
              <a:latin typeface="Arial"/>
              <a:ea typeface="Arial"/>
              <a:cs typeface="Arial"/>
              <a:sym typeface="Arial"/>
            </a:endParaRPr>
          </a:p>
          <a:p>
            <a:pPr indent="0" lvl="0" marL="0" rtl="0" algn="l">
              <a:spcBef>
                <a:spcPts val="600"/>
              </a:spcBef>
              <a:spcAft>
                <a:spcPts val="600"/>
              </a:spcAft>
              <a:buNone/>
            </a:pPr>
            <a:r>
              <a:rPr lang="en-US" sz="2000" cap="none">
                <a:solidFill>
                  <a:schemeClr val="dk1"/>
                </a:solidFill>
                <a:highlight>
                  <a:srgbClr val="FFFFFF"/>
                </a:highlight>
                <a:latin typeface="Arial"/>
                <a:ea typeface="Arial"/>
                <a:cs typeface="Arial"/>
                <a:sym typeface="Arial"/>
              </a:rPr>
              <a:t> </a:t>
            </a:r>
            <a:r>
              <a:rPr lang="en-US" sz="2000"/>
              <a:t>Testing Score:	</a:t>
            </a:r>
            <a:r>
              <a:rPr lang="en-US" sz="2000" cap="none">
                <a:solidFill>
                  <a:schemeClr val="dk1"/>
                </a:solidFill>
                <a:highlight>
                  <a:srgbClr val="FFFFFF"/>
                </a:highlight>
                <a:latin typeface="Arial"/>
                <a:ea typeface="Arial"/>
                <a:cs typeface="Arial"/>
                <a:sym typeface="Arial"/>
              </a:rPr>
              <a:t>0.9476489624976204</a:t>
            </a:r>
            <a:endParaRPr sz="2000"/>
          </a:p>
        </p:txBody>
      </p:sp>
      <p:sp>
        <p:nvSpPr>
          <p:cNvPr id="248" name="Google Shape;248;p36"/>
          <p:cNvSpPr txBox="1"/>
          <p:nvPr>
            <p:ph idx="2" type="body"/>
          </p:nvPr>
        </p:nvSpPr>
        <p:spPr>
          <a:xfrm>
            <a:off x="6170600" y="2008475"/>
            <a:ext cx="5428500" cy="24108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sz="2400"/>
              <a:t>Score with a gradient boosting model on the training data.</a:t>
            </a:r>
            <a:endParaRPr sz="2400"/>
          </a:p>
          <a:p>
            <a:pPr indent="0" lvl="0" marL="0" rtl="0" algn="l">
              <a:spcBef>
                <a:spcPts val="600"/>
              </a:spcBef>
              <a:spcAft>
                <a:spcPts val="0"/>
              </a:spcAft>
              <a:buNone/>
            </a:pPr>
            <a:r>
              <a:rPr lang="en-US" sz="2000"/>
              <a:t>Training Score: 	</a:t>
            </a:r>
            <a:r>
              <a:rPr lang="en-US" sz="2000" cap="none">
                <a:solidFill>
                  <a:schemeClr val="dk1"/>
                </a:solidFill>
                <a:highlight>
                  <a:srgbClr val="FFFFFF"/>
                </a:highlight>
                <a:latin typeface="Arial"/>
                <a:ea typeface="Arial"/>
                <a:cs typeface="Arial"/>
                <a:sym typeface="Arial"/>
              </a:rPr>
              <a:t>0.9515197664826448</a:t>
            </a:r>
            <a:endParaRPr sz="2000" cap="none">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t/>
            </a:r>
            <a:endParaRPr sz="1050" cap="none">
              <a:solidFill>
                <a:schemeClr val="dk1"/>
              </a:solidFill>
              <a:highlight>
                <a:srgbClr val="FFFFFF"/>
              </a:highlight>
              <a:latin typeface="Arial"/>
              <a:ea typeface="Arial"/>
              <a:cs typeface="Arial"/>
              <a:sym typeface="Arial"/>
            </a:endParaRPr>
          </a:p>
          <a:p>
            <a:pPr indent="0" lvl="0" marL="0" rtl="0" algn="l">
              <a:spcBef>
                <a:spcPts val="600"/>
              </a:spcBef>
              <a:spcAft>
                <a:spcPts val="600"/>
              </a:spcAft>
              <a:buNone/>
            </a:pPr>
            <a:r>
              <a:rPr lang="en-US" sz="2000" cap="none">
                <a:solidFill>
                  <a:schemeClr val="dk1"/>
                </a:solidFill>
                <a:highlight>
                  <a:srgbClr val="FFFFFF"/>
                </a:highlight>
                <a:latin typeface="Arial"/>
                <a:ea typeface="Arial"/>
                <a:cs typeface="Arial"/>
                <a:sym typeface="Arial"/>
              </a:rPr>
              <a:t> </a:t>
            </a:r>
            <a:r>
              <a:rPr lang="en-US" sz="2000"/>
              <a:t>Testing Score:	</a:t>
            </a:r>
            <a:r>
              <a:rPr lang="en-US" sz="2000" cap="none">
                <a:solidFill>
                  <a:schemeClr val="dk1"/>
                </a:solidFill>
                <a:highlight>
                  <a:srgbClr val="FFFFFF"/>
                </a:highlight>
                <a:latin typeface="Arial"/>
                <a:ea typeface="Arial"/>
                <a:cs typeface="Arial"/>
                <a:sym typeface="Arial"/>
              </a:rPr>
              <a:t>0.9514563106796117</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302175" y="0"/>
            <a:ext cx="1158765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1141425" y="273025"/>
            <a:ext cx="9906000" cy="69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200"/>
              <a:buFont typeface="Century Gothic"/>
              <a:buNone/>
            </a:pPr>
            <a:r>
              <a:rPr b="0" i="0" lang="en-US" sz="3200" u="none" cap="none" strike="noStrike">
                <a:solidFill>
                  <a:schemeClr val="lt1"/>
                </a:solidFill>
                <a:latin typeface="Century Gothic"/>
                <a:ea typeface="Century Gothic"/>
                <a:cs typeface="Century Gothic"/>
                <a:sym typeface="Century Gothic"/>
              </a:rPr>
              <a:t>WEST NILE VIRUS – WHAT DO WE KNOW</a:t>
            </a:r>
            <a:endParaRPr/>
          </a:p>
        </p:txBody>
      </p:sp>
      <p:sp>
        <p:nvSpPr>
          <p:cNvPr id="136" name="Google Shape;136;p20"/>
          <p:cNvSpPr txBox="1"/>
          <p:nvPr>
            <p:ph idx="1" type="body"/>
          </p:nvPr>
        </p:nvSpPr>
        <p:spPr>
          <a:xfrm>
            <a:off x="1141425" y="1186650"/>
            <a:ext cx="9906000" cy="5565600"/>
          </a:xfrm>
          <a:prstGeom prst="rect">
            <a:avLst/>
          </a:prstGeom>
          <a:noFill/>
          <a:ln>
            <a:noFill/>
          </a:ln>
        </p:spPr>
        <p:txBody>
          <a:bodyPr anchorCtr="0" anchor="ctr" bIns="45700" lIns="91425" spcFirstLastPara="1" rIns="91425" wrap="square" tIns="45700">
            <a:noAutofit/>
          </a:bodyPr>
          <a:lstStyle/>
          <a:p>
            <a:pPr indent="-311150" lvl="0" marL="285750" marR="0" rtl="0" algn="l">
              <a:lnSpc>
                <a:spcPct val="80000"/>
              </a:lnSpc>
              <a:spcBef>
                <a:spcPts val="0"/>
              </a:spcBef>
              <a:spcAft>
                <a:spcPts val="0"/>
              </a:spcAft>
              <a:buClr>
                <a:schemeClr val="lt1"/>
              </a:buClr>
              <a:buSzPts val="1650"/>
              <a:buFont typeface="Arial"/>
              <a:buChar char="•"/>
            </a:pPr>
            <a:r>
              <a:rPr lang="en-US" sz="1650"/>
              <a:t>In Illinois, West Nile was first identified in September 2001 when laboratory tests confirmed its presence in two dead crows found in the Chicago area. The following year, the state's first human cases and deaths from West Nile disease were recorded and all but two of the state's 102 counties eventually reported a positive human, bird, mosquito or horse. By the end of 2002, Illinois had counted more human cases (884) and deaths (64) than any other state in the United States.</a:t>
            </a:r>
            <a:endParaRPr sz="1650"/>
          </a:p>
          <a:p>
            <a:pPr indent="-311150" lvl="0" marL="285750" marR="0" rtl="0" algn="l">
              <a:lnSpc>
                <a:spcPct val="80000"/>
              </a:lnSpc>
              <a:spcBef>
                <a:spcPts val="0"/>
              </a:spcBef>
              <a:spcAft>
                <a:spcPts val="0"/>
              </a:spcAft>
              <a:buClr>
                <a:schemeClr val="lt1"/>
              </a:buClr>
              <a:buSzPts val="1650"/>
              <a:buFont typeface="Arial"/>
              <a:buChar char="•"/>
            </a:pPr>
            <a:r>
              <a:rPr b="0" i="0" lang="en-US" sz="1650" u="none" cap="small" strike="noStrike">
                <a:solidFill>
                  <a:schemeClr val="lt1"/>
                </a:solidFill>
                <a:latin typeface="Century Gothic"/>
                <a:ea typeface="Century Gothic"/>
                <a:cs typeface="Century Gothic"/>
                <a:sym typeface="Century Gothic"/>
              </a:rPr>
              <a:t>No symptoms in most people</a:t>
            </a:r>
            <a:endParaRPr sz="24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8 out of 10 infected do not develop any symptoms</a:t>
            </a:r>
            <a:endParaRPr sz="2200"/>
          </a:p>
          <a:p>
            <a:pPr indent="-311150" lvl="0" marL="285750" marR="0" rtl="0" algn="l">
              <a:lnSpc>
                <a:spcPct val="80000"/>
              </a:lnSpc>
              <a:spcBef>
                <a:spcPts val="850"/>
              </a:spcBef>
              <a:spcAft>
                <a:spcPts val="0"/>
              </a:spcAft>
              <a:buClr>
                <a:schemeClr val="lt1"/>
              </a:buClr>
              <a:buSzPts val="1650"/>
              <a:buFont typeface="Arial"/>
              <a:buChar char="•"/>
            </a:pPr>
            <a:r>
              <a:rPr b="0" i="0" lang="en-US" sz="1650" u="none" cap="small" strike="noStrike">
                <a:solidFill>
                  <a:schemeClr val="lt1"/>
                </a:solidFill>
                <a:latin typeface="Century Gothic"/>
                <a:ea typeface="Century Gothic"/>
                <a:cs typeface="Century Gothic"/>
                <a:sym typeface="Century Gothic"/>
              </a:rPr>
              <a:t>1 in 5 will develop a fever with other symptoms</a:t>
            </a:r>
            <a:endParaRPr sz="24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headache,  body aches, joint pains, vomiting, diarrhea, or rash</a:t>
            </a:r>
            <a:endParaRPr sz="22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Most with this type of West Nile recover completely, but fatigue and weakness can last for months</a:t>
            </a:r>
            <a:endParaRPr sz="2200"/>
          </a:p>
          <a:p>
            <a:pPr indent="-311150" lvl="0" marL="285750" marR="0" rtl="0" algn="l">
              <a:lnSpc>
                <a:spcPct val="80000"/>
              </a:lnSpc>
              <a:spcBef>
                <a:spcPts val="850"/>
              </a:spcBef>
              <a:spcAft>
                <a:spcPts val="0"/>
              </a:spcAft>
              <a:buClr>
                <a:schemeClr val="lt1"/>
              </a:buClr>
              <a:buSzPts val="1650"/>
              <a:buFont typeface="Arial"/>
              <a:buChar char="•"/>
            </a:pPr>
            <a:r>
              <a:rPr b="0" i="0" lang="en-US" sz="1650" u="none" cap="small" strike="noStrike">
                <a:solidFill>
                  <a:schemeClr val="lt1"/>
                </a:solidFill>
                <a:latin typeface="Century Gothic"/>
                <a:ea typeface="Century Gothic"/>
                <a:cs typeface="Century Gothic"/>
                <a:sym typeface="Century Gothic"/>
              </a:rPr>
              <a:t>1 in 150 can develop encephalitis (brain inflammation) or meningitis.</a:t>
            </a:r>
            <a:endParaRPr sz="24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Symptoms include high fever, headaches, neck stiffness, stupor, disorientation, coma, tremors, convulsions, muscle weakness, vision loss, numbness and paralysis.</a:t>
            </a:r>
            <a:endParaRPr sz="22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People over 60 are at greater risk as well as those with certain medical conditions (cancer, diabetes, hypertension, kidney disease, people receiving organ transplants)</a:t>
            </a:r>
            <a:endParaRPr sz="2200"/>
          </a:p>
          <a:p>
            <a:pPr indent="-311150" lvl="1" marL="742950" marR="0" rtl="0" algn="l">
              <a:lnSpc>
                <a:spcPct val="80000"/>
              </a:lnSpc>
              <a:spcBef>
                <a:spcPts val="825"/>
              </a:spcBef>
              <a:spcAft>
                <a:spcPts val="0"/>
              </a:spcAft>
              <a:buClr>
                <a:schemeClr val="lt1"/>
              </a:buClr>
              <a:buSzPts val="1525"/>
              <a:buFont typeface="Arial"/>
              <a:buChar char="•"/>
            </a:pPr>
            <a:r>
              <a:rPr b="0" i="0" lang="en-US" sz="1525" u="none" cap="small" strike="noStrike">
                <a:solidFill>
                  <a:schemeClr val="lt1"/>
                </a:solidFill>
                <a:latin typeface="Century Gothic"/>
                <a:ea typeface="Century Gothic"/>
                <a:cs typeface="Century Gothic"/>
                <a:sym typeface="Century Gothic"/>
              </a:rPr>
              <a:t>1 in 10 who develop severe illness will die</a:t>
            </a:r>
            <a:endParaRPr sz="2200"/>
          </a:p>
          <a:p>
            <a:pPr indent="-311150" lvl="0" marL="285750" marR="0" rtl="0" algn="l">
              <a:lnSpc>
                <a:spcPct val="80000"/>
              </a:lnSpc>
              <a:spcBef>
                <a:spcPts val="850"/>
              </a:spcBef>
              <a:spcAft>
                <a:spcPts val="0"/>
              </a:spcAft>
              <a:buClr>
                <a:schemeClr val="lt1"/>
              </a:buClr>
              <a:buSzPts val="1650"/>
              <a:buFont typeface="Arial"/>
              <a:buChar char="•"/>
            </a:pPr>
            <a:r>
              <a:rPr b="0" i="0" lang="en-US" sz="1650" u="none" cap="small" strike="noStrike">
                <a:solidFill>
                  <a:schemeClr val="lt1"/>
                </a:solidFill>
                <a:latin typeface="Century Gothic"/>
                <a:ea typeface="Century Gothic"/>
                <a:cs typeface="Century Gothic"/>
                <a:sym typeface="Century Gothic"/>
              </a:rPr>
              <a:t>No vaccine or specific antiviral treatments are available</a:t>
            </a:r>
            <a:endParaRPr sz="2400"/>
          </a:p>
          <a:p>
            <a:pPr indent="-206375" lvl="0" marL="285750" marR="0" rtl="0" algn="l">
              <a:lnSpc>
                <a:spcPct val="80000"/>
              </a:lnSpc>
              <a:spcBef>
                <a:spcPts val="850"/>
              </a:spcBef>
              <a:spcAft>
                <a:spcPts val="0"/>
              </a:spcAft>
              <a:buClr>
                <a:schemeClr val="lt1"/>
              </a:buClr>
              <a:buSzPts val="1250"/>
              <a:buFont typeface="Arial"/>
              <a:buNone/>
            </a:pPr>
            <a:r>
              <a:t/>
            </a:r>
            <a:endParaRPr b="0" i="0" sz="1250" u="none" cap="small"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ctrTitle"/>
          </p:nvPr>
        </p:nvSpPr>
        <p:spPr>
          <a:xfrm>
            <a:off x="1757862" y="1"/>
            <a:ext cx="8676300" cy="320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fadffdad</a:t>
            </a:r>
            <a:endParaRPr/>
          </a:p>
        </p:txBody>
      </p:sp>
      <p:sp>
        <p:nvSpPr>
          <p:cNvPr id="259" name="Google Shape;259;p38"/>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260" name="Google Shape;260;p38"/>
          <p:cNvPicPr preferRelativeResize="0"/>
          <p:nvPr/>
        </p:nvPicPr>
        <p:blipFill>
          <a:blip r:embed="rId3">
            <a:alphaModFix/>
          </a:blip>
          <a:stretch>
            <a:fillRect/>
          </a:stretch>
        </p:blipFill>
        <p:spPr>
          <a:xfrm>
            <a:off x="0" y="1372407"/>
            <a:ext cx="12191997" cy="5485585"/>
          </a:xfrm>
          <a:prstGeom prst="rect">
            <a:avLst/>
          </a:prstGeom>
          <a:noFill/>
          <a:ln>
            <a:noFill/>
          </a:ln>
        </p:spPr>
      </p:pic>
      <p:sp>
        <p:nvSpPr>
          <p:cNvPr id="261" name="Google Shape;261;p38"/>
          <p:cNvSpPr txBox="1"/>
          <p:nvPr/>
        </p:nvSpPr>
        <p:spPr>
          <a:xfrm>
            <a:off x="141150" y="58825"/>
            <a:ext cx="11175000" cy="12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Concentration of West Nile Virus in Chicago, with dew point and Species Pipiens</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1143000" y="137050"/>
            <a:ext cx="9906000" cy="860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RECOMMENDATIONS</a:t>
            </a:r>
            <a:endParaRPr/>
          </a:p>
        </p:txBody>
      </p:sp>
      <p:sp>
        <p:nvSpPr>
          <p:cNvPr id="267" name="Google Shape;267;p39"/>
          <p:cNvSpPr txBox="1"/>
          <p:nvPr>
            <p:ph idx="1" type="body"/>
          </p:nvPr>
        </p:nvSpPr>
        <p:spPr>
          <a:xfrm>
            <a:off x="1143000" y="3879075"/>
            <a:ext cx="9906000" cy="2799000"/>
          </a:xfrm>
          <a:prstGeom prst="rect">
            <a:avLst/>
          </a:prstGeom>
        </p:spPr>
        <p:txBody>
          <a:bodyPr anchorCtr="0" anchor="ctr" bIns="45700" lIns="91425" spcFirstLastPara="1" rIns="91425" wrap="square" tIns="45700">
            <a:noAutofit/>
          </a:bodyPr>
          <a:lstStyle/>
          <a:p>
            <a:pPr indent="-355600" lvl="0" marL="457200" rtl="0" algn="l">
              <a:spcBef>
                <a:spcPts val="400"/>
              </a:spcBef>
              <a:spcAft>
                <a:spcPts val="0"/>
              </a:spcAft>
              <a:buSzPts val="2000"/>
              <a:buChar char="●"/>
            </a:pPr>
            <a:r>
              <a:rPr lang="en-US"/>
              <a:t>We wanted to include areas where there would be the perfect storm for West Nile infestation</a:t>
            </a:r>
            <a:endParaRPr/>
          </a:p>
          <a:p>
            <a:pPr indent="-342900" lvl="1" marL="914400" rtl="0" algn="l">
              <a:spcBef>
                <a:spcPts val="0"/>
              </a:spcBef>
              <a:spcAft>
                <a:spcPts val="0"/>
              </a:spcAft>
              <a:buSzPts val="1800"/>
              <a:buChar char="○"/>
            </a:pPr>
            <a:r>
              <a:rPr lang="en-US"/>
              <a:t>Areas where birds could congregate and mosquitoes could feed.</a:t>
            </a:r>
            <a:endParaRPr/>
          </a:p>
          <a:p>
            <a:pPr indent="-342900" lvl="1" marL="914400" rtl="0" algn="l">
              <a:spcBef>
                <a:spcPts val="0"/>
              </a:spcBef>
              <a:spcAft>
                <a:spcPts val="0"/>
              </a:spcAft>
              <a:buSzPts val="1800"/>
              <a:buChar char="○"/>
            </a:pPr>
            <a:r>
              <a:rPr lang="en-US"/>
              <a:t>Areas where if there is a decent amount of water for mosquitoes to breed.</a:t>
            </a:r>
            <a:endParaRPr/>
          </a:p>
          <a:p>
            <a:pPr indent="0" lvl="0" marL="457200" rtl="0" algn="l">
              <a:spcBef>
                <a:spcPts val="600"/>
              </a:spcBef>
              <a:spcAft>
                <a:spcPts val="600"/>
              </a:spcAft>
              <a:buNone/>
            </a:pPr>
            <a:r>
              <a:t/>
            </a:r>
            <a:endParaRPr/>
          </a:p>
        </p:txBody>
      </p:sp>
      <p:pic>
        <p:nvPicPr>
          <p:cNvPr id="268" name="Google Shape;268;p39"/>
          <p:cNvPicPr preferRelativeResize="0"/>
          <p:nvPr/>
        </p:nvPicPr>
        <p:blipFill>
          <a:blip r:embed="rId3">
            <a:alphaModFix/>
          </a:blip>
          <a:stretch>
            <a:fillRect/>
          </a:stretch>
        </p:blipFill>
        <p:spPr>
          <a:xfrm>
            <a:off x="3429000" y="997750"/>
            <a:ext cx="5334000" cy="2772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1141425" y="609600"/>
            <a:ext cx="9906000" cy="15423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0"/>
              </a:spcAft>
              <a:buNone/>
            </a:pPr>
            <a:r>
              <a:rPr lang="en-US" sz="2000" cap="small"/>
              <a:t>O’Hare International Airport--Terminal 5 is the largest International terminal in the U.S. (as of 2014) (41.974689, -87.890615</a:t>
            </a:r>
            <a:endParaRPr sz="2000" cap="small"/>
          </a:p>
          <a:p>
            <a:pPr indent="-342900" lvl="1" marL="914400" rtl="0" algn="ctr">
              <a:spcBef>
                <a:spcPts val="600"/>
              </a:spcBef>
              <a:spcAft>
                <a:spcPts val="0"/>
              </a:spcAft>
              <a:buClr>
                <a:schemeClr val="lt1"/>
              </a:buClr>
              <a:buSzPts val="1800"/>
              <a:buChar char="○"/>
            </a:pPr>
            <a:r>
              <a:rPr lang="en-US" cap="small">
                <a:solidFill>
                  <a:schemeClr val="lt1"/>
                </a:solidFill>
                <a:latin typeface="Century Gothic"/>
                <a:ea typeface="Century Gothic"/>
                <a:cs typeface="Century Gothic"/>
                <a:sym typeface="Century Gothic"/>
              </a:rPr>
              <a:t>Size is 26,000 ft</a:t>
            </a:r>
            <a:r>
              <a:rPr baseline="30000" lang="en-US" cap="small">
                <a:solidFill>
                  <a:schemeClr val="lt1"/>
                </a:solidFill>
                <a:latin typeface="Century Gothic"/>
                <a:ea typeface="Century Gothic"/>
                <a:cs typeface="Century Gothic"/>
                <a:sym typeface="Century Gothic"/>
              </a:rPr>
              <a:t>2</a:t>
            </a:r>
            <a:r>
              <a:rPr lang="en-US" cap="small">
                <a:solidFill>
                  <a:schemeClr val="lt1"/>
                </a:solidFill>
                <a:latin typeface="Century Gothic"/>
                <a:ea typeface="Century Gothic"/>
                <a:cs typeface="Century Gothic"/>
                <a:sym typeface="Century Gothic"/>
              </a:rPr>
              <a:t>, which is approximately 0.60 acres of land</a:t>
            </a:r>
            <a:endParaRPr cap="small">
              <a:solidFill>
                <a:schemeClr val="lt1"/>
              </a:solidFill>
              <a:latin typeface="Century Gothic"/>
              <a:ea typeface="Century Gothic"/>
              <a:cs typeface="Century Gothic"/>
              <a:sym typeface="Century Gothic"/>
            </a:endParaRPr>
          </a:p>
          <a:p>
            <a:pPr indent="-342900" lvl="1" marL="914400" rtl="0" algn="ctr">
              <a:spcBef>
                <a:spcPts val="0"/>
              </a:spcBef>
              <a:spcAft>
                <a:spcPts val="0"/>
              </a:spcAft>
              <a:buClr>
                <a:schemeClr val="lt1"/>
              </a:buClr>
              <a:buSzPts val="1800"/>
              <a:buChar char="○"/>
            </a:pPr>
            <a:r>
              <a:rPr lang="en-US" cap="small">
                <a:solidFill>
                  <a:schemeClr val="lt1"/>
                </a:solidFill>
                <a:latin typeface="Century Gothic"/>
                <a:ea typeface="Century Gothic"/>
                <a:cs typeface="Century Gothic"/>
                <a:sym typeface="Century Gothic"/>
              </a:rPr>
              <a:t>Size of recommended area - 54.04 acres</a:t>
            </a:r>
            <a:endParaRPr/>
          </a:p>
        </p:txBody>
      </p:sp>
      <p:pic>
        <p:nvPicPr>
          <p:cNvPr id="274" name="Google Shape;274;p40"/>
          <p:cNvPicPr preferRelativeResize="0"/>
          <p:nvPr/>
        </p:nvPicPr>
        <p:blipFill>
          <a:blip r:embed="rId3">
            <a:alphaModFix/>
          </a:blip>
          <a:stretch>
            <a:fillRect/>
          </a:stretch>
        </p:blipFill>
        <p:spPr>
          <a:xfrm>
            <a:off x="3534463" y="2327350"/>
            <a:ext cx="5123075" cy="36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1120400" y="517150"/>
            <a:ext cx="9906000" cy="8991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0"/>
              </a:spcAft>
              <a:buNone/>
            </a:pPr>
            <a:r>
              <a:rPr lang="en-US" sz="2000" cap="small"/>
              <a:t>6500 North Oak Park Avenue--208.15 acres (41.999129, -87.795585)</a:t>
            </a:r>
            <a:endParaRPr sz="2000" cap="small"/>
          </a:p>
          <a:p>
            <a:pPr indent="0" lvl="0" marL="0" rtl="0" algn="l">
              <a:spcBef>
                <a:spcPts val="600"/>
              </a:spcBef>
              <a:spcAft>
                <a:spcPts val="0"/>
              </a:spcAft>
              <a:buNone/>
            </a:pPr>
            <a:r>
              <a:t/>
            </a:r>
            <a:endParaRPr/>
          </a:p>
        </p:txBody>
      </p:sp>
      <p:pic>
        <p:nvPicPr>
          <p:cNvPr id="280" name="Google Shape;280;p41"/>
          <p:cNvPicPr preferRelativeResize="0"/>
          <p:nvPr/>
        </p:nvPicPr>
        <p:blipFill>
          <a:blip r:embed="rId3">
            <a:alphaModFix/>
          </a:blip>
          <a:stretch>
            <a:fillRect/>
          </a:stretch>
        </p:blipFill>
        <p:spPr>
          <a:xfrm>
            <a:off x="152400" y="1568650"/>
            <a:ext cx="11887200" cy="21555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1141425" y="609600"/>
            <a:ext cx="9906000" cy="6891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4600 North Milwaukee Avenue--119.46 acres (41.964242, -87.757639)</a:t>
            </a:r>
            <a:endParaRPr/>
          </a:p>
        </p:txBody>
      </p:sp>
      <p:pic>
        <p:nvPicPr>
          <p:cNvPr id="286" name="Google Shape;286;p42"/>
          <p:cNvPicPr preferRelativeResize="0"/>
          <p:nvPr/>
        </p:nvPicPr>
        <p:blipFill>
          <a:blip r:embed="rId3">
            <a:alphaModFix/>
          </a:blip>
          <a:stretch>
            <a:fillRect/>
          </a:stretch>
        </p:blipFill>
        <p:spPr>
          <a:xfrm>
            <a:off x="152400" y="1770300"/>
            <a:ext cx="11887199" cy="24601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1141425" y="609600"/>
            <a:ext cx="9906000" cy="12186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7100 North Harlem Avenue--305.61 acres (includes Forest Preserves of Cook County) (42.009876, -87.807277)</a:t>
            </a:r>
            <a:endParaRPr/>
          </a:p>
        </p:txBody>
      </p:sp>
      <p:pic>
        <p:nvPicPr>
          <p:cNvPr id="292" name="Google Shape;292;p43"/>
          <p:cNvPicPr preferRelativeResize="0"/>
          <p:nvPr/>
        </p:nvPicPr>
        <p:blipFill>
          <a:blip r:embed="rId3">
            <a:alphaModFix/>
          </a:blip>
          <a:stretch>
            <a:fillRect/>
          </a:stretch>
        </p:blipFill>
        <p:spPr>
          <a:xfrm>
            <a:off x="152400" y="1980600"/>
            <a:ext cx="11887199" cy="35404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1141425" y="609600"/>
            <a:ext cx="9906000" cy="10926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4100 North Oak Park Avenue--88.73 acres (41.95469, -87.800991)</a:t>
            </a:r>
            <a:endParaRPr/>
          </a:p>
        </p:txBody>
      </p:sp>
      <p:pic>
        <p:nvPicPr>
          <p:cNvPr id="298" name="Google Shape;298;p44"/>
          <p:cNvPicPr preferRelativeResize="0"/>
          <p:nvPr/>
        </p:nvPicPr>
        <p:blipFill>
          <a:blip r:embed="rId3">
            <a:alphaModFix/>
          </a:blip>
          <a:stretch>
            <a:fillRect/>
          </a:stretch>
        </p:blipFill>
        <p:spPr>
          <a:xfrm>
            <a:off x="152400" y="1854600"/>
            <a:ext cx="11887201" cy="36481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1143000" y="563350"/>
            <a:ext cx="9906000" cy="12396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6000 North Avondale Avenue--666.71 acres (41.990284, -87.797127)</a:t>
            </a:r>
            <a:endParaRPr/>
          </a:p>
        </p:txBody>
      </p:sp>
      <p:pic>
        <p:nvPicPr>
          <p:cNvPr id="304" name="Google Shape;304;p45"/>
          <p:cNvPicPr preferRelativeResize="0"/>
          <p:nvPr/>
        </p:nvPicPr>
        <p:blipFill>
          <a:blip r:embed="rId3">
            <a:alphaModFix/>
          </a:blip>
          <a:stretch>
            <a:fillRect/>
          </a:stretch>
        </p:blipFill>
        <p:spPr>
          <a:xfrm>
            <a:off x="800100" y="1909125"/>
            <a:ext cx="10591800" cy="292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1141425" y="609600"/>
            <a:ext cx="9906000" cy="10464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1200 South Doty Avenue--Close to Lake Calumet and Calumet Water Reclamation Plant - 1334.69 acres (41.673408, -87.599862)</a:t>
            </a:r>
            <a:endParaRPr/>
          </a:p>
        </p:txBody>
      </p:sp>
      <p:pic>
        <p:nvPicPr>
          <p:cNvPr id="310" name="Google Shape;310;p46"/>
          <p:cNvPicPr preferRelativeResize="0"/>
          <p:nvPr/>
        </p:nvPicPr>
        <p:blipFill>
          <a:blip r:embed="rId3">
            <a:alphaModFix/>
          </a:blip>
          <a:stretch>
            <a:fillRect/>
          </a:stretch>
        </p:blipFill>
        <p:spPr>
          <a:xfrm>
            <a:off x="152400" y="1808400"/>
            <a:ext cx="11887199" cy="37966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1141425" y="609600"/>
            <a:ext cx="9906000" cy="9453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8200 South Kostner Avenue--345.81 acres (41.743402, -87.731435)</a:t>
            </a:r>
            <a:endParaRPr/>
          </a:p>
        </p:txBody>
      </p:sp>
      <p:pic>
        <p:nvPicPr>
          <p:cNvPr id="316" name="Google Shape;316;p47"/>
          <p:cNvPicPr preferRelativeResize="0"/>
          <p:nvPr/>
        </p:nvPicPr>
        <p:blipFill>
          <a:blip r:embed="rId3">
            <a:alphaModFix/>
          </a:blip>
          <a:stretch>
            <a:fillRect/>
          </a:stretch>
        </p:blipFill>
        <p:spPr>
          <a:xfrm>
            <a:off x="879488" y="1707300"/>
            <a:ext cx="10429875" cy="468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1141425" y="609600"/>
            <a:ext cx="9906000" cy="114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Century Gothic"/>
              <a:buNone/>
            </a:pPr>
            <a:r>
              <a:rPr b="0" i="0" lang="en-US" sz="3200" u="none" cap="none" strike="noStrike">
                <a:solidFill>
                  <a:schemeClr val="lt1"/>
                </a:solidFill>
                <a:latin typeface="Century Gothic"/>
                <a:ea typeface="Century Gothic"/>
                <a:cs typeface="Century Gothic"/>
                <a:sym typeface="Century Gothic"/>
              </a:rPr>
              <a:t>WEST NILE PREVENTION – WHAT HAS BEEN DONE</a:t>
            </a:r>
            <a:endParaRPr/>
          </a:p>
        </p:txBody>
      </p:sp>
      <p:sp>
        <p:nvSpPr>
          <p:cNvPr id="142" name="Google Shape;142;p21"/>
          <p:cNvSpPr txBox="1"/>
          <p:nvPr>
            <p:ph idx="1" type="body"/>
          </p:nvPr>
        </p:nvSpPr>
        <p:spPr>
          <a:xfrm>
            <a:off x="1143000" y="1756800"/>
            <a:ext cx="9906000" cy="4507800"/>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2000"/>
              <a:buFont typeface="Arial"/>
              <a:buChar char="•"/>
            </a:pPr>
            <a:r>
              <a:rPr b="0" i="0" lang="en-US" sz="2000" u="none" cap="small" strike="noStrike">
                <a:solidFill>
                  <a:schemeClr val="lt1"/>
                </a:solidFill>
                <a:latin typeface="Century Gothic"/>
                <a:ea typeface="Century Gothic"/>
                <a:cs typeface="Century Gothic"/>
                <a:sym typeface="Century Gothic"/>
              </a:rPr>
              <a:t>Currently, the Chicago Department of Public Health have been implementing a citywide mosquito surveillance program.  The target has been adult mosquitos</a:t>
            </a:r>
            <a:endParaRPr/>
          </a:p>
          <a:p>
            <a:pPr indent="-285750" lvl="0" marL="285750" marR="0" rtl="0" algn="l">
              <a:spcBef>
                <a:spcPts val="1000"/>
              </a:spcBef>
              <a:spcAft>
                <a:spcPts val="0"/>
              </a:spcAft>
              <a:buClr>
                <a:schemeClr val="lt1"/>
              </a:buClr>
              <a:buSzPts val="2000"/>
              <a:buFont typeface="Arial"/>
              <a:buChar char="•"/>
            </a:pPr>
            <a:r>
              <a:rPr b="0" i="0" lang="en-US" sz="2000" u="none" cap="small" strike="noStrike">
                <a:solidFill>
                  <a:schemeClr val="lt1"/>
                </a:solidFill>
                <a:latin typeface="Century Gothic"/>
                <a:ea typeface="Century Gothic"/>
                <a:cs typeface="Century Gothic"/>
                <a:sym typeface="Century Gothic"/>
              </a:rPr>
              <a:t>In 2005, Chicago started spraying Anvil (or a ”cocktail containing” Anvil) at a rate of 0.62 fluid ounces per acre, but there were some bad effects among human and even fish and bees.</a:t>
            </a:r>
            <a:endParaRPr/>
          </a:p>
          <a:p>
            <a:pPr indent="-285750" lvl="0" marL="285750" marR="0" rtl="0" algn="l">
              <a:spcBef>
                <a:spcPts val="1000"/>
              </a:spcBef>
              <a:spcAft>
                <a:spcPts val="0"/>
              </a:spcAft>
              <a:buClr>
                <a:schemeClr val="lt1"/>
              </a:buClr>
              <a:buSzPts val="2000"/>
              <a:buFont typeface="Arial"/>
              <a:buChar char="•"/>
            </a:pPr>
            <a:r>
              <a:rPr b="0" i="0" lang="en-US" sz="2000" u="none" cap="small" strike="noStrike">
                <a:solidFill>
                  <a:schemeClr val="lt1"/>
                </a:solidFill>
                <a:latin typeface="Century Gothic"/>
                <a:ea typeface="Century Gothic"/>
                <a:cs typeface="Century Gothic"/>
                <a:sym typeface="Century Gothic"/>
              </a:rPr>
              <a:t>In 2010, the pesticide Zenivex was being applied at 0.87 fluid ounces per acre</a:t>
            </a:r>
            <a:endParaRPr/>
          </a:p>
          <a:p>
            <a:pPr indent="-285750" lvl="0" marL="285750" marR="0" rtl="0" algn="l">
              <a:spcBef>
                <a:spcPts val="1000"/>
              </a:spcBef>
              <a:spcAft>
                <a:spcPts val="0"/>
              </a:spcAft>
              <a:buClr>
                <a:schemeClr val="lt1"/>
              </a:buClr>
              <a:buSzPts val="2000"/>
              <a:buFont typeface="Arial"/>
              <a:buChar char="•"/>
            </a:pPr>
            <a:r>
              <a:rPr lang="en-US"/>
              <a:t>Since 2013</a:t>
            </a:r>
            <a:r>
              <a:rPr b="0" i="0" lang="en-US" sz="2000" u="none" cap="small" strike="noStrike">
                <a:solidFill>
                  <a:schemeClr val="lt1"/>
                </a:solidFill>
                <a:latin typeface="Century Gothic"/>
                <a:ea typeface="Century Gothic"/>
                <a:cs typeface="Century Gothic"/>
                <a:sym typeface="Century Gothic"/>
              </a:rPr>
              <a:t>, the Zenivex application was raised to an application of 1.50 fluid ounces per acre (1 gallon = 128 fluid ounces)</a:t>
            </a:r>
            <a:endParaRPr b="0" i="0" sz="2000" u="none" cap="small" strike="noStrike">
              <a:solidFill>
                <a:schemeClr val="lt1"/>
              </a:solidFill>
              <a:latin typeface="Century Gothic"/>
              <a:ea typeface="Century Gothic"/>
              <a:cs typeface="Century Gothic"/>
              <a:sym typeface="Century Gothic"/>
            </a:endParaRPr>
          </a:p>
          <a:p>
            <a:pPr indent="-285750" lvl="0" marL="285750" marR="0" rtl="0" algn="l">
              <a:spcBef>
                <a:spcPts val="1000"/>
              </a:spcBef>
              <a:spcAft>
                <a:spcPts val="0"/>
              </a:spcAft>
              <a:buClr>
                <a:schemeClr val="lt1"/>
              </a:buClr>
              <a:buSzPts val="2000"/>
              <a:buFont typeface="Arial"/>
              <a:buChar char="•"/>
            </a:pPr>
            <a:r>
              <a:rPr lang="en-US"/>
              <a:t>The c</a:t>
            </a:r>
            <a:r>
              <a:rPr lang="en-US"/>
              <a:t>ost of Zenivex is currently $0.67 per acre (advertised in 2015)</a:t>
            </a:r>
            <a:endParaRPr/>
          </a:p>
          <a:p>
            <a:pPr indent="-285750" lvl="0" marL="285750" marR="0" rtl="0" algn="l">
              <a:spcBef>
                <a:spcPts val="1000"/>
              </a:spcBef>
              <a:spcAft>
                <a:spcPts val="0"/>
              </a:spcAft>
              <a:buClr>
                <a:schemeClr val="lt1"/>
              </a:buClr>
              <a:buSzPts val="2000"/>
              <a:buFont typeface="Arial"/>
              <a:buChar char="•"/>
            </a:pPr>
            <a:r>
              <a:rPr lang="en-US"/>
              <a:t>A 30 gallon drum of Zenivex E20 costs $8,994.00 / A case of 2 * 2.5 gallon jugs costs $1,509.50(Adapco)</a:t>
            </a:r>
            <a:endParaRPr/>
          </a:p>
          <a:p>
            <a:pPr indent="-285750" lvl="0" marL="285750" marR="0" rtl="0" algn="l">
              <a:spcBef>
                <a:spcPts val="1000"/>
              </a:spcBef>
              <a:spcAft>
                <a:spcPts val="0"/>
              </a:spcAft>
              <a:buClr>
                <a:schemeClr val="lt1"/>
              </a:buClr>
              <a:buSzPts val="2000"/>
              <a:buFont typeface="Arial"/>
              <a:buChar char="•"/>
            </a:pPr>
            <a:r>
              <a:rPr lang="en-US"/>
              <a:t>The City of Chicago is 149849.6 acres total.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1143000" y="567575"/>
            <a:ext cx="9906000" cy="7143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2200 West 89th Street--407.35 acres (41.731922, -87.677512)</a:t>
            </a:r>
            <a:endParaRPr/>
          </a:p>
        </p:txBody>
      </p:sp>
      <p:pic>
        <p:nvPicPr>
          <p:cNvPr id="322" name="Google Shape;322;p48"/>
          <p:cNvPicPr preferRelativeResize="0"/>
          <p:nvPr/>
        </p:nvPicPr>
        <p:blipFill>
          <a:blip r:embed="rId3">
            <a:alphaModFix/>
          </a:blip>
          <a:stretch>
            <a:fillRect/>
          </a:stretch>
        </p:blipFill>
        <p:spPr>
          <a:xfrm>
            <a:off x="152400" y="1434275"/>
            <a:ext cx="11553825" cy="472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1141425" y="609600"/>
            <a:ext cx="9906000" cy="878100"/>
          </a:xfrm>
          <a:prstGeom prst="rect">
            <a:avLst/>
          </a:prstGeom>
        </p:spPr>
        <p:txBody>
          <a:bodyPr anchorCtr="0" anchor="ctr" bIns="45700" lIns="91425" spcFirstLastPara="1" rIns="91425" wrap="square" tIns="45700">
            <a:noAutofit/>
          </a:bodyPr>
          <a:lstStyle/>
          <a:p>
            <a:pPr indent="0" lvl="0" marL="457200" rtl="0" algn="ctr">
              <a:spcBef>
                <a:spcPts val="400"/>
              </a:spcBef>
              <a:spcAft>
                <a:spcPts val="600"/>
              </a:spcAft>
              <a:buNone/>
            </a:pPr>
            <a:r>
              <a:rPr lang="en-US" sz="2000" cap="small"/>
              <a:t>5100 North Mont Clare Avenue--73.75 acres (41.973845, -87.805059)</a:t>
            </a:r>
            <a:endParaRPr/>
          </a:p>
        </p:txBody>
      </p:sp>
      <p:pic>
        <p:nvPicPr>
          <p:cNvPr id="328" name="Google Shape;328;p49"/>
          <p:cNvPicPr preferRelativeResize="0"/>
          <p:nvPr/>
        </p:nvPicPr>
        <p:blipFill>
          <a:blip r:embed="rId3">
            <a:alphaModFix/>
          </a:blip>
          <a:stretch>
            <a:fillRect/>
          </a:stretch>
        </p:blipFill>
        <p:spPr>
          <a:xfrm>
            <a:off x="152400" y="1640100"/>
            <a:ext cx="11553825" cy="4029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0"/>
          <p:cNvSpPr txBox="1"/>
          <p:nvPr>
            <p:ph idx="4294967295" type="title"/>
          </p:nvPr>
        </p:nvSpPr>
        <p:spPr>
          <a:xfrm>
            <a:off x="1141400" y="152400"/>
            <a:ext cx="5334000" cy="593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FINAL RECOMMENDATION</a:t>
            </a:r>
            <a:endParaRPr/>
          </a:p>
        </p:txBody>
      </p:sp>
      <p:sp>
        <p:nvSpPr>
          <p:cNvPr id="334" name="Google Shape;334;p50"/>
          <p:cNvSpPr txBox="1"/>
          <p:nvPr>
            <p:ph idx="4294967295" type="body"/>
          </p:nvPr>
        </p:nvSpPr>
        <p:spPr>
          <a:xfrm>
            <a:off x="1141400" y="745500"/>
            <a:ext cx="5334000" cy="5926200"/>
          </a:xfrm>
          <a:prstGeom prst="rect">
            <a:avLst/>
          </a:prstGeom>
        </p:spPr>
        <p:txBody>
          <a:bodyPr anchorCtr="0" anchor="ctr" bIns="45700" lIns="91425" spcFirstLastPara="1" rIns="91425" wrap="square" tIns="45700">
            <a:noAutofit/>
          </a:bodyPr>
          <a:lstStyle/>
          <a:p>
            <a:pPr indent="0" lvl="0" marL="0" rtl="0" algn="l">
              <a:spcBef>
                <a:spcPts val="400"/>
              </a:spcBef>
              <a:spcAft>
                <a:spcPts val="0"/>
              </a:spcAft>
              <a:buNone/>
            </a:pPr>
            <a:r>
              <a:rPr lang="en-US"/>
              <a:t>Total Acreage - 3604.29 acres</a:t>
            </a:r>
            <a:endParaRPr/>
          </a:p>
          <a:p>
            <a:pPr indent="0" lvl="0" marL="0" rtl="0" algn="l">
              <a:spcBef>
                <a:spcPts val="600"/>
              </a:spcBef>
              <a:spcAft>
                <a:spcPts val="0"/>
              </a:spcAft>
              <a:buNone/>
            </a:pPr>
            <a:r>
              <a:rPr lang="en-US"/>
              <a:t>Proportion of Coverage - 2.41% of Chicago</a:t>
            </a:r>
            <a:endParaRPr/>
          </a:p>
          <a:p>
            <a:pPr indent="0" lvl="0" marL="0" rtl="0" algn="l">
              <a:spcBef>
                <a:spcPts val="600"/>
              </a:spcBef>
              <a:spcAft>
                <a:spcPts val="0"/>
              </a:spcAft>
              <a:buNone/>
            </a:pPr>
            <a:r>
              <a:rPr lang="en-US"/>
              <a:t>Total Cost of Zenivex (as advertised) - Total Acreage * $0.67 per acre = $2414.87</a:t>
            </a:r>
            <a:endParaRPr/>
          </a:p>
          <a:p>
            <a:pPr indent="0" lvl="0" marL="0" rtl="0" algn="l">
              <a:spcBef>
                <a:spcPts val="600"/>
              </a:spcBef>
              <a:spcAft>
                <a:spcPts val="0"/>
              </a:spcAft>
              <a:buNone/>
            </a:pPr>
            <a:r>
              <a:rPr lang="en-US"/>
              <a:t>30 gallon drum will provide 3840 fluid ounces</a:t>
            </a:r>
            <a:endParaRPr/>
          </a:p>
          <a:p>
            <a:pPr indent="0" lvl="0" marL="0" rtl="0" algn="l">
              <a:spcBef>
                <a:spcPts val="600"/>
              </a:spcBef>
              <a:spcAft>
                <a:spcPts val="0"/>
              </a:spcAft>
              <a:buNone/>
            </a:pPr>
            <a:r>
              <a:rPr lang="en-US"/>
              <a:t>3604.29 * 1.5 fluid ounces per acre = 5406.44 fluid ounces needed = 42.24 gallons</a:t>
            </a:r>
            <a:endParaRPr/>
          </a:p>
          <a:p>
            <a:pPr indent="0" lvl="0" marL="0" rtl="0" algn="l">
              <a:spcBef>
                <a:spcPts val="600"/>
              </a:spcBef>
              <a:spcAft>
                <a:spcPts val="0"/>
              </a:spcAft>
              <a:buNone/>
            </a:pPr>
            <a:r>
              <a:rPr lang="en-US"/>
              <a:t>1 30 gallon drum &amp; 3 cases of 2*2.5 gallon = $13,522.50</a:t>
            </a:r>
            <a:endParaRPr/>
          </a:p>
          <a:p>
            <a:pPr indent="0" lvl="0" marL="0" rtl="0" algn="l">
              <a:spcBef>
                <a:spcPts val="600"/>
              </a:spcBef>
              <a:spcAft>
                <a:spcPts val="0"/>
              </a:spcAft>
              <a:buNone/>
            </a:pPr>
            <a:r>
              <a:rPr lang="en-US"/>
              <a:t>Actual cost per gallon = $300.50</a:t>
            </a:r>
            <a:endParaRPr/>
          </a:p>
          <a:p>
            <a:pPr indent="0" lvl="0" marL="0" rtl="0" algn="l">
              <a:spcBef>
                <a:spcPts val="600"/>
              </a:spcBef>
              <a:spcAft>
                <a:spcPts val="0"/>
              </a:spcAft>
              <a:buNone/>
            </a:pPr>
            <a:r>
              <a:rPr lang="en-US"/>
              <a:t>Actual cost per fluid ounce = $18.27 (according to the calculator on </a:t>
            </a:r>
            <a:r>
              <a:rPr lang="en-US" u="sng">
                <a:solidFill>
                  <a:schemeClr val="hlink"/>
                </a:solidFill>
                <a:hlinkClick r:id="rId3"/>
              </a:rPr>
              <a:t>https://www.centralmosquitocontrol.com/resources/calculator</a:t>
            </a:r>
            <a:r>
              <a:rPr lang="en-US"/>
              <a:t>)</a:t>
            </a:r>
            <a:endParaRPr/>
          </a:p>
          <a:p>
            <a:pPr indent="0" lvl="0" marL="0" rtl="0" algn="l">
              <a:spcBef>
                <a:spcPts val="600"/>
              </a:spcBef>
              <a:spcAft>
                <a:spcPts val="0"/>
              </a:spcAft>
              <a:buNone/>
            </a:pPr>
            <a:r>
              <a:rPr lang="en-US"/>
              <a:t>Spray beginning of June, July, August, September, October (cost of Zenivex = $67,612.50</a:t>
            </a:r>
            <a:endParaRPr/>
          </a:p>
          <a:p>
            <a:pPr indent="0" lvl="0" marL="0" rtl="0" algn="l">
              <a:spcBef>
                <a:spcPts val="600"/>
              </a:spcBef>
              <a:spcAft>
                <a:spcPts val="600"/>
              </a:spcAft>
              <a:buNone/>
            </a:pPr>
            <a:r>
              <a:t/>
            </a:r>
            <a:endParaRPr/>
          </a:p>
        </p:txBody>
      </p:sp>
      <p:pic>
        <p:nvPicPr>
          <p:cNvPr id="335" name="Google Shape;335;p50"/>
          <p:cNvPicPr preferRelativeResize="0"/>
          <p:nvPr/>
        </p:nvPicPr>
        <p:blipFill>
          <a:blip r:embed="rId4">
            <a:alphaModFix/>
          </a:blip>
          <a:stretch>
            <a:fillRect/>
          </a:stretch>
        </p:blipFill>
        <p:spPr>
          <a:xfrm>
            <a:off x="6627800" y="152400"/>
            <a:ext cx="5411801" cy="2251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1141425" y="409825"/>
            <a:ext cx="9906000" cy="1080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USED FOR OUR FINDINGS</a:t>
            </a:r>
            <a:endParaRPr/>
          </a:p>
        </p:txBody>
      </p:sp>
      <p:sp>
        <p:nvSpPr>
          <p:cNvPr id="148" name="Google Shape;148;p22"/>
          <p:cNvSpPr txBox="1"/>
          <p:nvPr>
            <p:ph idx="1" type="body"/>
          </p:nvPr>
        </p:nvSpPr>
        <p:spPr>
          <a:xfrm>
            <a:off x="1141425" y="1490725"/>
            <a:ext cx="9906000" cy="4300500"/>
          </a:xfrm>
          <a:prstGeom prst="rect">
            <a:avLst/>
          </a:prstGeom>
        </p:spPr>
        <p:txBody>
          <a:bodyPr anchorCtr="0" anchor="ctr" bIns="45700" lIns="91425" spcFirstLastPara="1" rIns="91425" wrap="square" tIns="45700">
            <a:noAutofit/>
          </a:bodyPr>
          <a:lstStyle/>
          <a:p>
            <a:pPr indent="-355600" lvl="0" marL="457200" rtl="0" algn="l">
              <a:spcBef>
                <a:spcPts val="400"/>
              </a:spcBef>
              <a:spcAft>
                <a:spcPts val="0"/>
              </a:spcAft>
              <a:buSzPts val="2000"/>
              <a:buChar char="●"/>
            </a:pPr>
            <a:r>
              <a:rPr lang="en-US"/>
              <a:t>95 weeks of data, ranging from May 29, 2007 to September 26, 2013</a:t>
            </a:r>
            <a:endParaRPr/>
          </a:p>
          <a:p>
            <a:pPr indent="-355600" lvl="0" marL="457200" rtl="0" algn="l">
              <a:spcBef>
                <a:spcPts val="0"/>
              </a:spcBef>
              <a:spcAft>
                <a:spcPts val="0"/>
              </a:spcAft>
              <a:buSzPts val="2000"/>
              <a:buChar char="●"/>
            </a:pPr>
            <a:r>
              <a:rPr lang="en-US"/>
              <a:t>136 total traps, 14 of those were satellite traps</a:t>
            </a:r>
            <a:endParaRPr/>
          </a:p>
          <a:p>
            <a:pPr indent="-342900" lvl="1" marL="914400" rtl="0" algn="l">
              <a:spcBef>
                <a:spcPts val="0"/>
              </a:spcBef>
              <a:spcAft>
                <a:spcPts val="0"/>
              </a:spcAft>
              <a:buSzPts val="1800"/>
              <a:buChar char="○"/>
            </a:pPr>
            <a:r>
              <a:rPr lang="en-US"/>
              <a:t>Satellite traps are located 6 blocks from the major traps</a:t>
            </a:r>
            <a:endParaRPr/>
          </a:p>
          <a:p>
            <a:pPr indent="-355600" lvl="0" marL="457200" rtl="0" algn="l">
              <a:spcBef>
                <a:spcPts val="0"/>
              </a:spcBef>
              <a:spcAft>
                <a:spcPts val="0"/>
              </a:spcAft>
              <a:buSzPts val="2000"/>
              <a:buChar char="●"/>
            </a:pPr>
            <a:r>
              <a:rPr lang="en-US"/>
              <a:t>135039 mosquitos were caught</a:t>
            </a:r>
            <a:endParaRPr/>
          </a:p>
          <a:p>
            <a:pPr indent="-355600" lvl="0" marL="457200" rtl="0" algn="l">
              <a:spcBef>
                <a:spcPts val="0"/>
              </a:spcBef>
              <a:spcAft>
                <a:spcPts val="0"/>
              </a:spcAft>
              <a:buSzPts val="2000"/>
              <a:buChar char="●"/>
            </a:pPr>
            <a:r>
              <a:rPr lang="en-US"/>
              <a:t>14519 of those mosquitos were found with West Nile present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977225" y="464850"/>
            <a:ext cx="9906000" cy="105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Most Prevalent Specie of West Nile Virus</a:t>
            </a:r>
            <a:endParaRPr/>
          </a:p>
        </p:txBody>
      </p:sp>
      <p:sp>
        <p:nvSpPr>
          <p:cNvPr id="154" name="Google Shape;154;p23"/>
          <p:cNvSpPr txBox="1"/>
          <p:nvPr>
            <p:ph idx="1" type="body"/>
          </p:nvPr>
        </p:nvSpPr>
        <p:spPr>
          <a:xfrm>
            <a:off x="1141413" y="2666999"/>
            <a:ext cx="9906000" cy="3124200"/>
          </a:xfrm>
          <a:prstGeom prst="rect">
            <a:avLst/>
          </a:prstGeom>
        </p:spPr>
        <p:txBody>
          <a:bodyPr anchorCtr="0" anchor="ctr" bIns="45700" lIns="91425" spcFirstLastPara="1" rIns="91425" wrap="square" tIns="45700">
            <a:noAutofit/>
          </a:bodyPr>
          <a:lstStyle/>
          <a:p>
            <a:pPr indent="0" lvl="0" marL="0" rtl="0" algn="l">
              <a:spcBef>
                <a:spcPts val="400"/>
              </a:spcBef>
              <a:spcAft>
                <a:spcPts val="600"/>
              </a:spcAft>
              <a:buNone/>
            </a:pPr>
            <a:r>
              <a:t/>
            </a:r>
            <a:endParaRPr/>
          </a:p>
        </p:txBody>
      </p:sp>
      <p:pic>
        <p:nvPicPr>
          <p:cNvPr id="155" name="Google Shape;155;p23"/>
          <p:cNvPicPr preferRelativeResize="0"/>
          <p:nvPr/>
        </p:nvPicPr>
        <p:blipFill rotWithShape="1">
          <a:blip r:embed="rId3">
            <a:alphaModFix/>
          </a:blip>
          <a:srcRect b="6690" l="24635" r="2045" t="24410"/>
          <a:stretch/>
        </p:blipFill>
        <p:spPr>
          <a:xfrm>
            <a:off x="895125" y="1372975"/>
            <a:ext cx="10233399" cy="5133201"/>
          </a:xfrm>
          <a:prstGeom prst="rect">
            <a:avLst/>
          </a:prstGeom>
          <a:noFill/>
          <a:ln>
            <a:noFill/>
          </a:ln>
        </p:spPr>
      </p:pic>
      <p:cxnSp>
        <p:nvCxnSpPr>
          <p:cNvPr id="156" name="Google Shape;156;p23"/>
          <p:cNvCxnSpPr/>
          <p:nvPr/>
        </p:nvCxnSpPr>
        <p:spPr>
          <a:xfrm rot="10800000">
            <a:off x="1827625" y="2833525"/>
            <a:ext cx="217200" cy="30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1032850" y="428650"/>
            <a:ext cx="9906000" cy="77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Effect of precipitation</a:t>
            </a:r>
            <a:endParaRPr/>
          </a:p>
        </p:txBody>
      </p:sp>
      <p:sp>
        <p:nvSpPr>
          <p:cNvPr id="162" name="Google Shape;162;p24"/>
          <p:cNvSpPr txBox="1"/>
          <p:nvPr>
            <p:ph idx="1" type="body"/>
          </p:nvPr>
        </p:nvSpPr>
        <p:spPr>
          <a:xfrm>
            <a:off x="1141413" y="2666999"/>
            <a:ext cx="9906000" cy="3124200"/>
          </a:xfrm>
          <a:prstGeom prst="rect">
            <a:avLst/>
          </a:prstGeom>
        </p:spPr>
        <p:txBody>
          <a:bodyPr anchorCtr="0" anchor="ctr" bIns="45700" lIns="91425" spcFirstLastPara="1" rIns="91425" wrap="square" tIns="45700">
            <a:noAutofit/>
          </a:bodyPr>
          <a:lstStyle/>
          <a:p>
            <a:pPr indent="0" lvl="0" marL="0" rtl="0" algn="l">
              <a:spcBef>
                <a:spcPts val="400"/>
              </a:spcBef>
              <a:spcAft>
                <a:spcPts val="600"/>
              </a:spcAft>
              <a:buNone/>
            </a:pPr>
            <a:r>
              <a:t/>
            </a:r>
            <a:endParaRPr/>
          </a:p>
        </p:txBody>
      </p:sp>
      <p:pic>
        <p:nvPicPr>
          <p:cNvPr id="163" name="Google Shape;163;p24"/>
          <p:cNvPicPr preferRelativeResize="0"/>
          <p:nvPr/>
        </p:nvPicPr>
        <p:blipFill rotWithShape="1">
          <a:blip r:embed="rId3">
            <a:alphaModFix/>
          </a:blip>
          <a:srcRect b="7207" l="27604" r="0" t="23627"/>
          <a:stretch/>
        </p:blipFill>
        <p:spPr>
          <a:xfrm>
            <a:off x="452525" y="1385825"/>
            <a:ext cx="6912302" cy="4487526"/>
          </a:xfrm>
          <a:prstGeom prst="rect">
            <a:avLst/>
          </a:prstGeom>
          <a:noFill/>
          <a:ln>
            <a:noFill/>
          </a:ln>
        </p:spPr>
      </p:pic>
      <p:pic>
        <p:nvPicPr>
          <p:cNvPr id="164" name="Google Shape;164;p24"/>
          <p:cNvPicPr preferRelativeResize="0"/>
          <p:nvPr/>
        </p:nvPicPr>
        <p:blipFill rotWithShape="1">
          <a:blip r:embed="rId4">
            <a:alphaModFix/>
          </a:blip>
          <a:srcRect b="5999" l="27097" r="39875" t="30644"/>
          <a:stretch/>
        </p:blipFill>
        <p:spPr>
          <a:xfrm>
            <a:off x="7563875" y="1458200"/>
            <a:ext cx="4026449" cy="4342800"/>
          </a:xfrm>
          <a:prstGeom prst="rect">
            <a:avLst/>
          </a:prstGeom>
          <a:noFill/>
          <a:ln>
            <a:noFill/>
          </a:ln>
        </p:spPr>
      </p:pic>
      <p:cxnSp>
        <p:nvCxnSpPr>
          <p:cNvPr id="165" name="Google Shape;165;p24"/>
          <p:cNvCxnSpPr/>
          <p:nvPr/>
        </p:nvCxnSpPr>
        <p:spPr>
          <a:xfrm rot="10800000">
            <a:off x="8414300" y="2290600"/>
            <a:ext cx="289500" cy="2352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4"/>
          <p:cNvCxnSpPr/>
          <p:nvPr/>
        </p:nvCxnSpPr>
        <p:spPr>
          <a:xfrm rot="10800000">
            <a:off x="2279925" y="3285750"/>
            <a:ext cx="199200" cy="10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ctrTitle"/>
          </p:nvPr>
        </p:nvSpPr>
        <p:spPr>
          <a:xfrm>
            <a:off x="1751012" y="609601"/>
            <a:ext cx="8676300" cy="320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172" name="Google Shape;172;p25"/>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173" name="Google Shape;173;p25"/>
          <p:cNvPicPr preferRelativeResize="0"/>
          <p:nvPr/>
        </p:nvPicPr>
        <p:blipFill>
          <a:blip r:embed="rId3">
            <a:alphaModFix/>
          </a:blip>
          <a:stretch>
            <a:fillRect/>
          </a:stretch>
        </p:blipFill>
        <p:spPr>
          <a:xfrm>
            <a:off x="1204328" y="0"/>
            <a:ext cx="9783346"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ctrTitle"/>
          </p:nvPr>
        </p:nvSpPr>
        <p:spPr>
          <a:xfrm>
            <a:off x="1751012" y="609601"/>
            <a:ext cx="8676300" cy="320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179" name="Google Shape;179;p26"/>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180" name="Google Shape;180;p26"/>
          <p:cNvPicPr preferRelativeResize="0"/>
          <p:nvPr/>
        </p:nvPicPr>
        <p:blipFill>
          <a:blip r:embed="rId3">
            <a:alphaModFix/>
          </a:blip>
          <a:stretch>
            <a:fillRect/>
          </a:stretch>
        </p:blipFill>
        <p:spPr>
          <a:xfrm>
            <a:off x="0" y="609593"/>
            <a:ext cx="12191999" cy="51669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ctrTitle"/>
          </p:nvPr>
        </p:nvSpPr>
        <p:spPr>
          <a:xfrm>
            <a:off x="1751012" y="609601"/>
            <a:ext cx="8676300" cy="320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186" name="Google Shape;186;p27"/>
          <p:cNvSpPr txBox="1"/>
          <p:nvPr>
            <p:ph idx="1" type="subTitle"/>
          </p:nvPr>
        </p:nvSpPr>
        <p:spPr>
          <a:xfrm>
            <a:off x="1751012" y="3886200"/>
            <a:ext cx="8676300" cy="19050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t/>
            </a:r>
            <a:endParaRPr/>
          </a:p>
        </p:txBody>
      </p:sp>
      <p:pic>
        <p:nvPicPr>
          <p:cNvPr id="187" name="Google Shape;187;p27"/>
          <p:cNvPicPr preferRelativeResize="0"/>
          <p:nvPr/>
        </p:nvPicPr>
        <p:blipFill>
          <a:blip r:embed="rId3">
            <a:alphaModFix/>
          </a:blip>
          <a:stretch>
            <a:fillRect/>
          </a:stretch>
        </p:blipFill>
        <p:spPr>
          <a:xfrm>
            <a:off x="0" y="470562"/>
            <a:ext cx="12192002" cy="59168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